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notesMasterIdLst>
    <p:notesMasterId r:id="rId43"/>
  </p:notesMasterIdLst>
  <p:sldIdLst>
    <p:sldId id="322" r:id="rId2"/>
    <p:sldId id="376" r:id="rId3"/>
    <p:sldId id="377" r:id="rId4"/>
    <p:sldId id="378" r:id="rId5"/>
    <p:sldId id="379" r:id="rId6"/>
    <p:sldId id="380" r:id="rId7"/>
    <p:sldId id="327" r:id="rId8"/>
    <p:sldId id="346" r:id="rId9"/>
    <p:sldId id="328" r:id="rId10"/>
    <p:sldId id="334" r:id="rId11"/>
    <p:sldId id="356" r:id="rId12"/>
    <p:sldId id="335" r:id="rId13"/>
    <p:sldId id="382" r:id="rId14"/>
    <p:sldId id="347" r:id="rId15"/>
    <p:sldId id="348" r:id="rId16"/>
    <p:sldId id="359" r:id="rId17"/>
    <p:sldId id="374" r:id="rId18"/>
    <p:sldId id="349" r:id="rId19"/>
    <p:sldId id="385" r:id="rId20"/>
    <p:sldId id="384" r:id="rId21"/>
    <p:sldId id="386" r:id="rId22"/>
    <p:sldId id="358" r:id="rId23"/>
    <p:sldId id="361" r:id="rId24"/>
    <p:sldId id="360" r:id="rId25"/>
    <p:sldId id="375" r:id="rId26"/>
    <p:sldId id="372" r:id="rId27"/>
    <p:sldId id="373" r:id="rId28"/>
    <p:sldId id="387" r:id="rId29"/>
    <p:sldId id="388" r:id="rId30"/>
    <p:sldId id="389" r:id="rId31"/>
    <p:sldId id="362" r:id="rId32"/>
    <p:sldId id="363" r:id="rId33"/>
    <p:sldId id="364" r:id="rId34"/>
    <p:sldId id="365" r:id="rId35"/>
    <p:sldId id="366" r:id="rId36"/>
    <p:sldId id="367" r:id="rId37"/>
    <p:sldId id="368" r:id="rId38"/>
    <p:sldId id="351" r:id="rId39"/>
    <p:sldId id="369" r:id="rId40"/>
    <p:sldId id="370" r:id="rId41"/>
    <p:sldId id="371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8" autoAdjust="0"/>
    <p:restoredTop sz="92435" autoAdjust="0"/>
  </p:normalViewPr>
  <p:slideViewPr>
    <p:cSldViewPr>
      <p:cViewPr varScale="1">
        <p:scale>
          <a:sx n="65" d="100"/>
          <a:sy n="65" d="100"/>
        </p:scale>
        <p:origin x="-158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46FED-1FBC-4CF0-8275-F7FA8072E1A6}" type="datetimeFigureOut">
              <a:rPr lang="zh-CN" altLang="en-US" smtClean="0"/>
              <a:t>2022/3/9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9539C-AEF0-4D5D-9002-5618252465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534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latin typeface="+mn-ea"/>
              </a:rPr>
              <a:t>Android</a:t>
            </a:r>
            <a:r>
              <a:rPr lang="zh-CN" altLang="en-US" dirty="0" smtClean="0">
                <a:latin typeface="+mn-ea"/>
              </a:rPr>
              <a:t>应用开发是组件式开发</a:t>
            </a:r>
            <a:r>
              <a:rPr lang="en-US" altLang="zh-CN" dirty="0" smtClean="0">
                <a:latin typeface="+mn-ea"/>
              </a:rPr>
              <a:t>,</a:t>
            </a:r>
            <a:r>
              <a:rPr lang="zh-CN" altLang="en-US" dirty="0" smtClean="0">
                <a:latin typeface="+mn-ea"/>
              </a:rPr>
              <a:t>所谓组件</a:t>
            </a:r>
            <a:r>
              <a:rPr lang="en-US" altLang="zh-CN" dirty="0" smtClean="0">
                <a:latin typeface="+mn-ea"/>
              </a:rPr>
              <a:t>,</a:t>
            </a:r>
            <a:r>
              <a:rPr lang="zh-CN" altLang="en-US" dirty="0" smtClean="0">
                <a:latin typeface="+mn-ea"/>
              </a:rPr>
              <a:t>可以理解为装修房屋的一个组成元素</a:t>
            </a:r>
            <a:r>
              <a:rPr lang="en-US" altLang="zh-CN" dirty="0" smtClean="0">
                <a:latin typeface="+mn-ea"/>
              </a:rPr>
              <a:t>,</a:t>
            </a:r>
            <a:r>
              <a:rPr lang="zh-CN" altLang="en-US" dirty="0" smtClean="0">
                <a:latin typeface="+mn-ea"/>
              </a:rPr>
              <a:t>一个</a:t>
            </a:r>
            <a:r>
              <a:rPr lang="en-US" altLang="zh-CN" dirty="0" smtClean="0">
                <a:latin typeface="+mn-ea"/>
              </a:rPr>
              <a:t>android</a:t>
            </a:r>
            <a:r>
              <a:rPr lang="zh-CN" altLang="en-US" dirty="0" smtClean="0">
                <a:latin typeface="+mn-ea"/>
              </a:rPr>
              <a:t>应用就像一间房子，房子里的一张桌子、一把椅子、一张床就相当于</a:t>
            </a:r>
            <a:r>
              <a:rPr lang="en-US" altLang="zh-CN" dirty="0" smtClean="0">
                <a:latin typeface="+mn-ea"/>
              </a:rPr>
              <a:t>android</a:t>
            </a:r>
            <a:r>
              <a:rPr lang="zh-CN" altLang="en-US" dirty="0" smtClean="0">
                <a:latin typeface="+mn-ea"/>
              </a:rPr>
              <a:t>的组件，除了这种可以直观上看得到的组件外，还有一些组件负责服务功能，例如房子中的水管道、煤气管道、电力管道等等，这些不是直接呈现在视觉中，但却起着很重要的作用，就相当于</a:t>
            </a:r>
            <a:r>
              <a:rPr lang="en-US" altLang="zh-CN" dirty="0" smtClean="0">
                <a:latin typeface="+mn-ea"/>
              </a:rPr>
              <a:t>android</a:t>
            </a:r>
            <a:r>
              <a:rPr lang="zh-CN" altLang="en-US" dirty="0" smtClean="0">
                <a:latin typeface="+mn-ea"/>
              </a:rPr>
              <a:t>的</a:t>
            </a:r>
            <a:r>
              <a:rPr lang="en-US" altLang="zh-CN" dirty="0" smtClean="0">
                <a:latin typeface="+mn-ea"/>
              </a:rPr>
              <a:t>service</a:t>
            </a:r>
            <a:r>
              <a:rPr lang="zh-CN" altLang="en-US" dirty="0" smtClean="0">
                <a:latin typeface="+mn-ea"/>
              </a:rPr>
              <a:t>组件。当你要实现一个</a:t>
            </a:r>
            <a:r>
              <a:rPr lang="en-US" altLang="zh-CN" dirty="0" smtClean="0">
                <a:latin typeface="+mn-ea"/>
              </a:rPr>
              <a:t>android</a:t>
            </a:r>
            <a:r>
              <a:rPr lang="zh-CN" altLang="en-US" dirty="0" smtClean="0">
                <a:latin typeface="+mn-ea"/>
              </a:rPr>
              <a:t>应用的时候，就可以把一堆接口标准、封装完整的组件拿来用，组件搭配使用，就形成了一间装修好的房子，也就是一个</a:t>
            </a:r>
            <a:r>
              <a:rPr lang="en-US" altLang="zh-CN" dirty="0" smtClean="0">
                <a:latin typeface="+mn-ea"/>
              </a:rPr>
              <a:t>android</a:t>
            </a:r>
            <a:r>
              <a:rPr lang="zh-CN" altLang="en-US" dirty="0" smtClean="0">
                <a:latin typeface="+mn-ea"/>
              </a:rPr>
              <a:t>应用了。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57E9A-E437-45A9-88B3-F6A1748455F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119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举例说明，定义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，讲解配置文件，默认启动</a:t>
            </a:r>
            <a:r>
              <a:rPr lang="en-US" altLang="zh-CN" dirty="0" smtClean="0"/>
              <a:t>Activity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9539C-AEF0-4D5D-9002-5618252465A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411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Context</a:t>
            </a:r>
            <a:r>
              <a:rPr lang="zh-CN" altLang="en-US" dirty="0" smtClean="0"/>
              <a:t>是一个类，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是</a:t>
            </a:r>
            <a:r>
              <a:rPr lang="en-US" altLang="zh-CN" dirty="0" smtClean="0"/>
              <a:t>context</a:t>
            </a:r>
            <a:r>
              <a:rPr lang="zh-CN" altLang="en-US" dirty="0" smtClean="0"/>
              <a:t>类的子类，就是说，所有的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对象都可向上转型为</a:t>
            </a:r>
            <a:r>
              <a:rPr lang="en-US" altLang="zh-CN" dirty="0" smtClean="0"/>
              <a:t>Context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9539C-AEF0-4D5D-9002-5618252465A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191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9539C-AEF0-4D5D-9002-5618252465A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526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直译为“元数据”，该标签可为</a:t>
            </a:r>
            <a:r>
              <a:rPr lang="en-US" altLang="zh-CN" dirty="0" smtClean="0"/>
              <a:t>&lt;activity&gt;</a:t>
            </a:r>
            <a:r>
              <a:rPr lang="zh-CN" altLang="en-US" dirty="0" smtClean="0"/>
              <a:t>、</a:t>
            </a:r>
            <a:r>
              <a:rPr lang="en-US" altLang="zh-CN" dirty="0" smtClean="0"/>
              <a:t>&lt;activity-alias&gt;</a:t>
            </a:r>
            <a:r>
              <a:rPr lang="zh-CN" altLang="en-US" dirty="0" smtClean="0"/>
              <a:t>、</a:t>
            </a:r>
            <a:r>
              <a:rPr lang="en-US" altLang="zh-CN" dirty="0" smtClean="0"/>
              <a:t>&lt;application&gt;</a:t>
            </a:r>
            <a:r>
              <a:rPr lang="zh-CN" altLang="en-US" dirty="0" smtClean="0"/>
              <a:t>、</a:t>
            </a:r>
            <a:r>
              <a:rPr lang="en-US" altLang="zh-CN" dirty="0" smtClean="0"/>
              <a:t>&lt;provider&gt;</a:t>
            </a:r>
            <a:r>
              <a:rPr lang="zh-CN" altLang="en-US" dirty="0" smtClean="0"/>
              <a:t>、</a:t>
            </a:r>
            <a:r>
              <a:rPr lang="en-US" altLang="zh-CN" dirty="0" smtClean="0"/>
              <a:t>&lt;receiver&gt;</a:t>
            </a:r>
            <a:r>
              <a:rPr lang="zh-CN" altLang="en-US" dirty="0" smtClean="0"/>
              <a:t>、</a:t>
            </a:r>
            <a:r>
              <a:rPr lang="en-US" altLang="zh-CN" dirty="0" smtClean="0"/>
              <a:t>&lt;service&gt;</a:t>
            </a:r>
            <a:r>
              <a:rPr lang="zh-CN" altLang="en-US" dirty="0" smtClean="0"/>
              <a:t>等组件提供附加数据项。组件元素可以包含任意数量的</a:t>
            </a:r>
            <a:r>
              <a:rPr lang="en-US" altLang="zh-CN" dirty="0" smtClean="0"/>
              <a:t>&lt;meta-data&gt;</a:t>
            </a:r>
            <a:r>
              <a:rPr lang="zh-CN" altLang="en-US" dirty="0" smtClean="0"/>
              <a:t>子元素。系统将</a:t>
            </a:r>
            <a:r>
              <a:rPr lang="en-US" altLang="zh-CN" dirty="0" smtClean="0"/>
              <a:t>meta-data</a:t>
            </a:r>
            <a:r>
              <a:rPr lang="zh-CN" altLang="en-US" dirty="0" smtClean="0"/>
              <a:t>配置的数据存储于一个</a:t>
            </a:r>
            <a:r>
              <a:rPr lang="en-US" altLang="zh-CN" dirty="0" smtClean="0"/>
              <a:t>Bundle</a:t>
            </a:r>
            <a:r>
              <a:rPr lang="zh-CN" altLang="en-US" dirty="0" smtClean="0"/>
              <a:t>对象中，可以通过</a:t>
            </a:r>
            <a:r>
              <a:rPr lang="en-US" altLang="zh-CN" dirty="0" err="1" smtClean="0"/>
              <a:t>PackageItemInfo.metaData</a:t>
            </a:r>
            <a:r>
              <a:rPr lang="zh-CN" altLang="en-US" dirty="0" smtClean="0"/>
              <a:t>字段获取。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9539C-AEF0-4D5D-9002-5618252465A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566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由于在一个活动中有可能调用</a:t>
            </a:r>
            <a:r>
              <a:rPr lang="en-US" altLang="zh-CN" dirty="0" err="1" smtClean="0"/>
              <a:t>startActivityForResult</a:t>
            </a:r>
            <a:r>
              <a:rPr lang="en-US" altLang="zh-CN" dirty="0" smtClean="0"/>
              <a:t>()</a:t>
            </a:r>
            <a:r>
              <a:rPr lang="zh-CN" altLang="en-US" dirty="0" smtClean="0"/>
              <a:t>方法去启动很多不同的活动，每一个活动返回的数据都会回调到</a:t>
            </a:r>
            <a:r>
              <a:rPr lang="en-US" altLang="zh-CN" dirty="0" err="1" smtClean="0"/>
              <a:t>onActivityResult</a:t>
            </a:r>
            <a:r>
              <a:rPr lang="en-US" altLang="zh-CN" dirty="0" smtClean="0"/>
              <a:t>()</a:t>
            </a:r>
            <a:r>
              <a:rPr lang="zh-CN" altLang="en-US" dirty="0" smtClean="0"/>
              <a:t>这个方法中，因此我们首先要做的就是通过检查</a:t>
            </a:r>
            <a:r>
              <a:rPr lang="en-US" altLang="zh-CN" dirty="0" err="1" smtClean="0"/>
              <a:t>requestCode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的值来判断数据来源。确定数据是从</a:t>
            </a:r>
            <a:r>
              <a:rPr lang="en-US" altLang="zh-CN" dirty="0" err="1" smtClean="0"/>
              <a:t>SecondActivity</a:t>
            </a:r>
            <a:r>
              <a:rPr lang="en-US" altLang="zh-CN" dirty="0" smtClean="0"/>
              <a:t> </a:t>
            </a:r>
            <a:r>
              <a:rPr lang="zh-CN" altLang="en-US" dirty="0" smtClean="0"/>
              <a:t>返回的之后，我们再通过</a:t>
            </a:r>
            <a:r>
              <a:rPr lang="en-US" altLang="zh-CN" dirty="0" err="1" smtClean="0"/>
              <a:t>resultCode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的值来判断处理结果是否成功。最后从</a:t>
            </a:r>
          </a:p>
          <a:p>
            <a:r>
              <a:rPr lang="en-US" altLang="zh-CN" dirty="0" smtClean="0"/>
              <a:t>data </a:t>
            </a:r>
            <a:r>
              <a:rPr lang="zh-CN" altLang="en-US" dirty="0" smtClean="0"/>
              <a:t>中取值并打印出来，这样就完成了向上一个活动返回数据的工作。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9539C-AEF0-4D5D-9002-5618252465A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878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是应用程序与用户交互的窗口，几乎每一个</a:t>
            </a:r>
            <a:r>
              <a:rPr lang="en-US" altLang="zh-CN" sz="12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zh-CN" altLang="en-US" sz="1200" dirty="0" smtClean="0"/>
              <a:t>应用程序都不开</a:t>
            </a:r>
            <a:r>
              <a:rPr lang="en-US" altLang="zh-CN" sz="12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  <a:r>
              <a:rPr lang="zh-CN" altLang="en-US" sz="1200" dirty="0" smtClean="0"/>
              <a:t>，他就像一个网站的页面一样，每个页面都可以通过一个独立的类来表示，这个独立的类继承于</a:t>
            </a:r>
            <a:r>
              <a:rPr lang="en-US" altLang="zh-CN" sz="12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  <a:r>
              <a:rPr lang="zh-CN" altLang="en-US" sz="1200" dirty="0" smtClean="0"/>
              <a:t>这个基类，上面可以显示由几个</a:t>
            </a:r>
            <a:r>
              <a:rPr lang="en-US" altLang="zh-CN" sz="12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zh-CN" altLang="en-US" sz="1200" dirty="0" smtClean="0"/>
              <a:t>组件组成的用户接口，并且可以对事件进行相应的处理。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57E9A-E437-45A9-88B3-F6A1748455F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298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没有用户界面，运行在后台，负责处理一些用户看不到、并且会有持续时间的事情，如果我们退出应用，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进程并没有结束，他仍然在后台运行，一般在播放音乐，下载数据等情况下会用到</a:t>
            </a:r>
            <a:r>
              <a:rPr lang="en-US" altLang="zh-CN" dirty="0" smtClean="0"/>
              <a:t>Service.</a:t>
            </a:r>
            <a:r>
              <a:rPr lang="zh-CN" altLang="en-US" dirty="0" smtClean="0"/>
              <a:t>有时候我们向一边听音乐，一边做些其他的事情，当我们退出应用时，如果不用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，我们就听不到音乐了，设施后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就发挥他的作用了。注意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是泡在程序主线程中的，处理耗时事情需要启动一个线程，以防止阻塞主线程。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57E9A-E437-45A9-88B3-F6A1748455F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118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在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中，一个应用的数据库、文件等内容，都不允许其他应用程序直接访问，但有时候需要必要的数据共享。例如，如果不能对系统联系人进行增删改查，那么自己必须重新写一套方法，重头实现该功能，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不能让每个应用都是独立的孤岛，因此它为每个应用准备一个对外提供数据的访问方式，就是</a:t>
            </a:r>
            <a:r>
              <a:rPr lang="en-US" altLang="zh-CN" dirty="0" err="1" smtClean="0"/>
              <a:t>ContentProvider</a:t>
            </a:r>
            <a:r>
              <a:rPr lang="zh-CN" altLang="en-US" dirty="0" smtClean="0"/>
              <a:t>。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中提供了一系列内置的</a:t>
            </a:r>
            <a:r>
              <a:rPr lang="en-US" altLang="zh-CN" dirty="0" err="1" smtClean="0"/>
              <a:t>ContentProvider</a:t>
            </a:r>
            <a:r>
              <a:rPr lang="zh-CN" altLang="en-US" dirty="0" smtClean="0"/>
              <a:t>，如音乐、手机通讯联系人信息和图像，这些都在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 </a:t>
            </a:r>
            <a:r>
              <a:rPr lang="en-US" altLang="zh-CN" dirty="0" smtClean="0"/>
              <a:t>.provider</a:t>
            </a:r>
            <a:r>
              <a:rPr lang="zh-CN" altLang="en-US" dirty="0" smtClean="0"/>
              <a:t>包下。在</a:t>
            </a:r>
            <a:r>
              <a:rPr lang="en-US" altLang="zh-CN" dirty="0" smtClean="0"/>
              <a:t>AndroidManifest.xml</a:t>
            </a:r>
            <a:r>
              <a:rPr lang="zh-CN" altLang="en-US" dirty="0" smtClean="0"/>
              <a:t>文件中添加权限许可，便可以在应用程序中访问这些</a:t>
            </a:r>
            <a:r>
              <a:rPr lang="en-US" altLang="zh-CN" dirty="0" err="1" smtClean="0"/>
              <a:t>ContentProvider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57E9A-E437-45A9-88B3-F6A1748455F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131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是一种在应用程序之间进行传输信息的机制。</a:t>
            </a:r>
            <a:r>
              <a:rPr lang="en-US" altLang="zh-CN" dirty="0" err="1" smtClean="0"/>
              <a:t>BroadcastReceiver</a:t>
            </a:r>
            <a:r>
              <a:rPr lang="zh-CN" altLang="en-US" dirty="0" smtClean="0"/>
              <a:t>对发送出来的</a:t>
            </a:r>
            <a:r>
              <a:rPr lang="en-US" altLang="zh-CN" dirty="0" smtClean="0"/>
              <a:t>Broadcast</a:t>
            </a:r>
            <a:r>
              <a:rPr lang="zh-CN" altLang="en-US" dirty="0" smtClean="0"/>
              <a:t>进行过滤并响应。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57E9A-E437-45A9-88B3-F6A1748455F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356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zh-CN" altLang="en-US" sz="1200" dirty="0" smtClean="0"/>
              <a:t>其实</a:t>
            </a:r>
            <a:r>
              <a:rPr lang="en-US" altLang="zh-CN" sz="1200" dirty="0" smtClean="0"/>
              <a:t>Activity</a:t>
            </a:r>
            <a:r>
              <a:rPr lang="zh-CN" altLang="en-US" sz="1200" dirty="0" smtClean="0"/>
              <a:t>就好比一面墙，我们可以在墙上添加一个壁橱，壁橱的形状、大小、颜色以及放置的位置都由我们自己决定，这个壁橱就好似</a:t>
            </a:r>
            <a:r>
              <a:rPr lang="en-US" altLang="zh-CN" sz="1200" dirty="0" smtClean="0"/>
              <a:t>Android</a:t>
            </a:r>
            <a:r>
              <a:rPr lang="zh-CN" altLang="en-US" sz="1200" dirty="0" smtClean="0"/>
              <a:t>程序中的</a:t>
            </a:r>
            <a:r>
              <a:rPr lang="en-US" altLang="zh-CN" sz="1200" dirty="0" smtClean="0"/>
              <a:t>layout</a:t>
            </a:r>
            <a:r>
              <a:rPr lang="zh-CN" altLang="en-US" sz="1200" dirty="0" smtClean="0"/>
              <a:t>布局管理器。如图我们可以在壁橱上放置任意我们喜欢的东西，各种书籍、花瓶、画、床单、被子等等。这些放置在壁橱上的东西就好似我们前面讲过的</a:t>
            </a:r>
            <a:r>
              <a:rPr lang="en-US" altLang="zh-CN" sz="1200" dirty="0" smtClean="0"/>
              <a:t>UI</a:t>
            </a:r>
            <a:r>
              <a:rPr lang="zh-CN" altLang="en-US" sz="1200" dirty="0" smtClean="0"/>
              <a:t>元素。</a:t>
            </a:r>
          </a:p>
          <a:p>
            <a:pPr>
              <a:buFontTx/>
              <a:buNone/>
            </a:pPr>
            <a:r>
              <a:rPr lang="zh-CN" altLang="en-US" sz="1200" dirty="0" smtClean="0"/>
              <a:t>　　　落实在A</a:t>
            </a:r>
            <a:r>
              <a:rPr lang="en-US" altLang="zh-CN" sz="1200" dirty="0" err="1" smtClean="0"/>
              <a:t>ndroid</a:t>
            </a:r>
            <a:r>
              <a:rPr lang="zh-CN" altLang="en-US" sz="1200" dirty="0" smtClean="0"/>
              <a:t>程序中，隐藏在墙背后我们看不到的东西就是那些</a:t>
            </a:r>
            <a:r>
              <a:rPr lang="en-US" altLang="zh-CN" sz="1200" dirty="0" smtClean="0"/>
              <a:t>java</a:t>
            </a:r>
            <a:r>
              <a:rPr lang="zh-CN" altLang="en-US" sz="1200" dirty="0" smtClean="0"/>
              <a:t>实体类、逻辑控制类、网络连接类等等。</a:t>
            </a:r>
            <a:endParaRPr lang="en-US" altLang="zh-CN" sz="1200" dirty="0" smtClean="0"/>
          </a:p>
          <a:p>
            <a:pPr>
              <a:buFont typeface="Wingdings" pitchFamily="2" charset="2"/>
              <a:buChar char="l"/>
            </a:pPr>
            <a:r>
              <a:rPr lang="zh-CN" altLang="en-US" dirty="0" smtClean="0">
                <a:solidFill>
                  <a:schemeClr val="accent2"/>
                </a:solidFill>
              </a:rPr>
              <a:t>通常一个界面对应一个</a:t>
            </a:r>
            <a:r>
              <a:rPr lang="en-US" altLang="zh-CN" dirty="0" smtClean="0">
                <a:solidFill>
                  <a:schemeClr val="accent2"/>
                </a:solidFill>
              </a:rPr>
              <a:t>Activity</a:t>
            </a:r>
            <a:r>
              <a:rPr lang="zh-CN" altLang="en-US" dirty="0" smtClean="0">
                <a:solidFill>
                  <a:schemeClr val="accent2"/>
                </a:solidFill>
              </a:rPr>
              <a:t>。</a:t>
            </a:r>
            <a:endParaRPr lang="zh-CN" altLang="en-US" dirty="0" smtClean="0"/>
          </a:p>
          <a:p>
            <a:pPr>
              <a:buFont typeface="Wingdings" pitchFamily="2" charset="2"/>
              <a:buChar char="l"/>
            </a:pPr>
            <a:r>
              <a:rPr lang="zh-CN" altLang="en-US" dirty="0" smtClean="0">
                <a:solidFill>
                  <a:schemeClr val="accent2"/>
                </a:solidFill>
              </a:rPr>
              <a:t>一个</a:t>
            </a:r>
            <a:r>
              <a:rPr lang="en-US" altLang="zh-CN" dirty="0" smtClean="0">
                <a:solidFill>
                  <a:schemeClr val="accent2"/>
                </a:solidFill>
              </a:rPr>
              <a:t>Activity</a:t>
            </a:r>
            <a:r>
              <a:rPr lang="zh-CN" altLang="en-US" dirty="0" smtClean="0">
                <a:solidFill>
                  <a:schemeClr val="accent2"/>
                </a:solidFill>
              </a:rPr>
              <a:t>不一定对应一个</a:t>
            </a:r>
            <a:r>
              <a:rPr lang="en-US" altLang="zh-CN" dirty="0" smtClean="0">
                <a:solidFill>
                  <a:schemeClr val="accent2"/>
                </a:solidFill>
              </a:rPr>
              <a:t>layout</a:t>
            </a:r>
            <a:r>
              <a:rPr lang="zh-CN" altLang="en-US" dirty="0" smtClean="0">
                <a:solidFill>
                  <a:schemeClr val="accent2"/>
                </a:solidFill>
              </a:rPr>
              <a:t>。</a:t>
            </a:r>
          </a:p>
          <a:p>
            <a:pPr>
              <a:buFont typeface="Wingdings" pitchFamily="2" charset="2"/>
              <a:buNone/>
            </a:pPr>
            <a:r>
              <a:rPr lang="zh-CN" altLang="en-US" dirty="0" smtClean="0"/>
              <a:t>   </a:t>
            </a:r>
            <a:r>
              <a:rPr lang="zh-CN" altLang="en-US" sz="1100" dirty="0" smtClean="0"/>
              <a:t>在A</a:t>
            </a:r>
            <a:r>
              <a:rPr lang="en-US" altLang="zh-CN" sz="1100" dirty="0" err="1" smtClean="0"/>
              <a:t>ndroid</a:t>
            </a:r>
            <a:r>
              <a:rPr lang="zh-CN" altLang="en-US" sz="1100" dirty="0" smtClean="0"/>
              <a:t>程序不同界面设计中，如果两个界面风格一样，那么就可以用一个布局</a:t>
            </a:r>
            <a:r>
              <a:rPr lang="en-US" altLang="zh-CN" sz="1100" dirty="0" smtClean="0"/>
              <a:t>layout</a:t>
            </a:r>
            <a:r>
              <a:rPr lang="zh-CN" altLang="en-US" sz="1100" dirty="0" smtClean="0"/>
              <a:t>。</a:t>
            </a:r>
          </a:p>
          <a:p>
            <a:pPr>
              <a:buFontTx/>
              <a:buNone/>
            </a:pPr>
            <a:endParaRPr lang="zh-CN" altLang="en-US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9539C-AEF0-4D5D-9002-5618252465A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031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zh-CN" altLang="en-US" sz="1200" dirty="0" smtClean="0"/>
              <a:t>我们同样引用上面的例子把</a:t>
            </a:r>
            <a:r>
              <a:rPr lang="en-US" altLang="zh-CN" sz="1200" dirty="0" smtClean="0"/>
              <a:t>Activity</a:t>
            </a:r>
            <a:r>
              <a:rPr lang="zh-CN" altLang="en-US" sz="1200" dirty="0" smtClean="0"/>
              <a:t>比喻为墙。主人就好似那个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zh-CN" altLang="en-US" sz="1200" dirty="0" smtClean="0"/>
              <a:t>系统，决定了墙的创建、调用、销毁。这就是墙的整个生命周期。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1200" dirty="0" smtClean="0"/>
              <a:t>          由此可知生命周期就是，一件物品、软件或者程序</a:t>
            </a:r>
            <a:r>
              <a:rPr lang="zh-CN" altLang="en-US" sz="1200" dirty="0" smtClean="0">
                <a:solidFill>
                  <a:srgbClr val="FF0000"/>
                </a:solidFill>
              </a:rPr>
              <a:t>从产生到销毁</a:t>
            </a:r>
            <a:r>
              <a:rPr lang="zh-CN" altLang="en-US" sz="1200" dirty="0" smtClean="0"/>
              <a:t>所经历的几个阶段。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9539C-AEF0-4D5D-9002-5618252465A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905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FF0000"/>
                </a:solidFill>
              </a:rPr>
              <a:t>从最初调用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onCreate</a:t>
            </a:r>
            <a:r>
              <a:rPr lang="en-US" altLang="zh-CN" sz="1200" dirty="0" smtClean="0">
                <a:solidFill>
                  <a:srgbClr val="FF0000"/>
                </a:solidFill>
              </a:rPr>
              <a:t>(Bundle) </a:t>
            </a:r>
            <a:r>
              <a:rPr lang="zh-CN" altLang="en-US" sz="1200" dirty="0" smtClean="0">
                <a:solidFill>
                  <a:srgbClr val="FF0000"/>
                </a:solidFill>
              </a:rPr>
              <a:t>到最终调用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onDestroy</a:t>
            </a:r>
            <a:r>
              <a:rPr lang="en-US" altLang="zh-CN" sz="1200" dirty="0" smtClean="0">
                <a:solidFill>
                  <a:srgbClr val="FF0000"/>
                </a:solidFill>
              </a:rPr>
              <a:t>() </a:t>
            </a:r>
            <a:r>
              <a:rPr lang="zh-CN" altLang="en-US" sz="1200" dirty="0" smtClean="0">
                <a:solidFill>
                  <a:srgbClr val="FF0000"/>
                </a:solidFill>
              </a:rPr>
              <a:t>称为完整生命周期 </a:t>
            </a:r>
            <a:r>
              <a:rPr lang="zh-CN" altLang="en-US" sz="1200" dirty="0" smtClean="0"/>
              <a:t>。</a:t>
            </a:r>
            <a:r>
              <a:rPr lang="en-US" altLang="zh-CN" sz="1200" dirty="0" smtClean="0"/>
              <a:t>Activity </a:t>
            </a:r>
            <a:r>
              <a:rPr lang="zh-CN" altLang="en-US" sz="1200" dirty="0" smtClean="0"/>
              <a:t>会在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onCreate</a:t>
            </a:r>
            <a:r>
              <a:rPr lang="en-US" altLang="zh-CN" sz="1200" dirty="0" smtClean="0">
                <a:solidFill>
                  <a:srgbClr val="FF0000"/>
                </a:solidFill>
              </a:rPr>
              <a:t>() </a:t>
            </a:r>
            <a:r>
              <a:rPr lang="zh-CN" altLang="en-US" sz="1200" dirty="0" smtClean="0">
                <a:solidFill>
                  <a:srgbClr val="FF0000"/>
                </a:solidFill>
              </a:rPr>
              <a:t>进行所有“全局”状态的设置</a:t>
            </a:r>
            <a:r>
              <a:rPr lang="zh-CN" altLang="en-US" sz="1200" dirty="0" smtClean="0"/>
              <a:t>，在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onDestroy</a:t>
            </a:r>
            <a:r>
              <a:rPr lang="en-US" altLang="zh-CN" sz="1200" dirty="0" smtClean="0">
                <a:solidFill>
                  <a:srgbClr val="FF0000"/>
                </a:solidFill>
              </a:rPr>
              <a:t>() </a:t>
            </a:r>
            <a:r>
              <a:rPr lang="zh-CN" altLang="en-US" sz="1200" dirty="0" smtClean="0">
                <a:solidFill>
                  <a:srgbClr val="FF0000"/>
                </a:solidFill>
              </a:rPr>
              <a:t>中释放所有持有的资源</a:t>
            </a:r>
            <a:r>
              <a:rPr lang="zh-CN" altLang="en-US" sz="1200" dirty="0" smtClean="0"/>
              <a:t>。举个例子，如果它有一个从网络上下载数据的后台线程，那他可能就会在</a:t>
            </a:r>
            <a:r>
              <a:rPr lang="en-US" altLang="zh-CN" sz="1200" dirty="0" err="1" smtClean="0"/>
              <a:t>onCreate</a:t>
            </a:r>
            <a:r>
              <a:rPr lang="en-US" altLang="zh-CN" sz="1200" dirty="0" smtClean="0"/>
              <a:t>() </a:t>
            </a:r>
            <a:r>
              <a:rPr lang="zh-CN" altLang="en-US" sz="1200" dirty="0" smtClean="0"/>
              <a:t>中创建这个线程并在</a:t>
            </a:r>
            <a:r>
              <a:rPr lang="en-US" altLang="zh-CN" sz="1200" dirty="0" err="1" smtClean="0"/>
              <a:t>onDestroy</a:t>
            </a:r>
            <a:r>
              <a:rPr lang="en-US" altLang="zh-CN" sz="1200" dirty="0" smtClean="0"/>
              <a:t>() </a:t>
            </a:r>
            <a:r>
              <a:rPr lang="zh-CN" altLang="en-US" sz="1200" dirty="0" smtClean="0"/>
              <a:t>中停止这个线程</a:t>
            </a: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FF0000"/>
                </a:solidFill>
              </a:rPr>
              <a:t>从 </a:t>
            </a:r>
            <a:r>
              <a:rPr lang="en-US" altLang="zh-CN" sz="1200" dirty="0" smtClean="0">
                <a:solidFill>
                  <a:srgbClr val="FF0000"/>
                </a:solidFill>
              </a:rPr>
              <a:t>activity </a:t>
            </a:r>
            <a:r>
              <a:rPr lang="zh-CN" altLang="en-US" sz="1200" dirty="0" smtClean="0">
                <a:solidFill>
                  <a:srgbClr val="FF0000"/>
                </a:solidFill>
              </a:rPr>
              <a:t>调用 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onStart</a:t>
            </a:r>
            <a:r>
              <a:rPr lang="en-US" altLang="zh-CN" sz="1200" dirty="0" smtClean="0">
                <a:solidFill>
                  <a:srgbClr val="FF0000"/>
                </a:solidFill>
              </a:rPr>
              <a:t>() </a:t>
            </a:r>
            <a:r>
              <a:rPr lang="zh-CN" altLang="en-US" sz="1200" dirty="0" smtClean="0">
                <a:solidFill>
                  <a:srgbClr val="FF0000"/>
                </a:solidFill>
              </a:rPr>
              <a:t>开始，到调用对应的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onStop</a:t>
            </a:r>
            <a:r>
              <a:rPr lang="en-US" altLang="zh-CN" sz="1200" dirty="0" smtClean="0">
                <a:solidFill>
                  <a:srgbClr val="FF0000"/>
                </a:solidFill>
              </a:rPr>
              <a:t>() </a:t>
            </a:r>
            <a:r>
              <a:rPr lang="zh-CN" altLang="en-US" sz="1200" dirty="0" smtClean="0">
                <a:solidFill>
                  <a:srgbClr val="FF0000"/>
                </a:solidFill>
              </a:rPr>
              <a:t>为止称为可见生命周期 </a:t>
            </a:r>
            <a:r>
              <a:rPr lang="zh-CN" altLang="en-US" sz="1200" dirty="0" smtClean="0"/>
              <a:t>。在这段时间内用户可以在屏幕上看到这个</a:t>
            </a:r>
            <a:r>
              <a:rPr lang="en-US" altLang="zh-CN" sz="1200" dirty="0" smtClean="0"/>
              <a:t>activity </a:t>
            </a:r>
            <a:r>
              <a:rPr lang="zh-CN" altLang="en-US" sz="1200" dirty="0" smtClean="0"/>
              <a:t>，尽管并不一定是在前景也不一定可以和用户交互。在这两个方法之间你可以维护那些</a:t>
            </a:r>
            <a:r>
              <a:rPr lang="en-US" altLang="zh-CN" sz="1200" dirty="0" smtClean="0"/>
              <a:t>activity </a:t>
            </a:r>
            <a:r>
              <a:rPr lang="zh-CN" altLang="en-US" sz="1200" dirty="0" smtClean="0"/>
              <a:t>在用户显示时所需的资源。举个例子来说，你可以在</a:t>
            </a:r>
            <a:r>
              <a:rPr lang="en-US" altLang="zh-CN" sz="1200" dirty="0" err="1" smtClean="0"/>
              <a:t>onStart</a:t>
            </a:r>
            <a:r>
              <a:rPr lang="en-US" altLang="zh-CN" sz="1200" dirty="0" smtClean="0"/>
              <a:t>() </a:t>
            </a:r>
            <a:r>
              <a:rPr lang="zh-CN" altLang="en-US" sz="1200" dirty="0" smtClean="0"/>
              <a:t>中注册一个</a:t>
            </a:r>
            <a:r>
              <a:rPr lang="en-US" altLang="zh-CN" sz="1200" dirty="0" err="1" smtClean="0"/>
              <a:t>IntentReceiver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来监控那些可以对你的</a:t>
            </a:r>
            <a:r>
              <a:rPr lang="en-US" altLang="zh-CN" sz="1200" dirty="0" smtClean="0"/>
              <a:t>UI </a:t>
            </a:r>
            <a:r>
              <a:rPr lang="zh-CN" altLang="en-US" sz="1200" dirty="0" smtClean="0"/>
              <a:t>产生影响的环境改变，当你的</a:t>
            </a:r>
            <a:r>
              <a:rPr lang="en-US" altLang="zh-CN" sz="1200" dirty="0" smtClean="0"/>
              <a:t>UI </a:t>
            </a:r>
            <a:r>
              <a:rPr lang="zh-CN" altLang="en-US" sz="1200" dirty="0" smtClean="0"/>
              <a:t>不继续在用户面前显示时你可以在</a:t>
            </a:r>
            <a:r>
              <a:rPr lang="en-US" altLang="zh-CN" sz="1200" dirty="0" err="1" smtClean="0"/>
              <a:t>onStop</a:t>
            </a:r>
            <a:r>
              <a:rPr lang="en-US" altLang="zh-CN" sz="1200" dirty="0" smtClean="0"/>
              <a:t>() </a:t>
            </a:r>
            <a:r>
              <a:rPr lang="zh-CN" altLang="en-US" sz="1200" dirty="0" smtClean="0"/>
              <a:t>中注销这个</a:t>
            </a:r>
            <a:r>
              <a:rPr lang="en-US" altLang="zh-CN" sz="1200" dirty="0" err="1" smtClean="0"/>
              <a:t>IntentReceiver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>
              <a:lnSpc>
                <a:spcPct val="120000"/>
              </a:lnSpc>
            </a:pPr>
            <a:r>
              <a:rPr lang="zh-CN" altLang="en-US" sz="1200" dirty="0" smtClean="0"/>
              <a:t>每当</a:t>
            </a:r>
            <a:r>
              <a:rPr lang="en-US" altLang="zh-CN" sz="1200" dirty="0" smtClean="0"/>
              <a:t>activity </a:t>
            </a:r>
            <a:r>
              <a:rPr lang="zh-CN" altLang="en-US" sz="1200" dirty="0" smtClean="0"/>
              <a:t>在用户面前显示或者隐藏时都会调用相应的方法，所以</a:t>
            </a:r>
            <a:r>
              <a:rPr lang="en-US" altLang="zh-CN" sz="1200" dirty="0" err="1" smtClean="0"/>
              <a:t>onStart</a:t>
            </a:r>
            <a:r>
              <a:rPr lang="en-US" altLang="zh-CN" sz="1200" dirty="0" smtClean="0"/>
              <a:t>() </a:t>
            </a:r>
            <a:r>
              <a:rPr lang="zh-CN" altLang="en-US" sz="1200" dirty="0" smtClean="0"/>
              <a:t>和</a:t>
            </a:r>
            <a:r>
              <a:rPr lang="en-US" altLang="zh-CN" sz="1200" dirty="0" err="1" smtClean="0"/>
              <a:t>onStop</a:t>
            </a:r>
            <a:r>
              <a:rPr lang="en-US" altLang="zh-CN" sz="1200" dirty="0" smtClean="0"/>
              <a:t>() </a:t>
            </a:r>
            <a:r>
              <a:rPr lang="zh-CN" altLang="en-US" sz="1200" dirty="0" smtClean="0"/>
              <a:t>方法在整个生命周期中可以多次被调用。</a:t>
            </a: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FF0000"/>
                </a:solidFill>
              </a:rPr>
              <a:t>从 </a:t>
            </a:r>
            <a:r>
              <a:rPr lang="en-US" altLang="zh-CN" sz="1200" dirty="0" smtClean="0">
                <a:solidFill>
                  <a:srgbClr val="FF0000"/>
                </a:solidFill>
              </a:rPr>
              <a:t>activity </a:t>
            </a:r>
            <a:r>
              <a:rPr lang="zh-CN" altLang="en-US" sz="1200" dirty="0" smtClean="0">
                <a:solidFill>
                  <a:srgbClr val="FF0000"/>
                </a:solidFill>
              </a:rPr>
              <a:t>调用 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onResume</a:t>
            </a:r>
            <a:r>
              <a:rPr lang="en-US" altLang="zh-CN" sz="1200" dirty="0" smtClean="0">
                <a:solidFill>
                  <a:srgbClr val="FF0000"/>
                </a:solidFill>
              </a:rPr>
              <a:t>() </a:t>
            </a:r>
            <a:r>
              <a:rPr lang="zh-CN" altLang="en-US" sz="1200" dirty="0" smtClean="0">
                <a:solidFill>
                  <a:srgbClr val="FF0000"/>
                </a:solidFill>
              </a:rPr>
              <a:t>开始，到调用对应的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onPause</a:t>
            </a:r>
            <a:r>
              <a:rPr lang="en-US" altLang="zh-CN" sz="1200" dirty="0" smtClean="0">
                <a:solidFill>
                  <a:srgbClr val="FF0000"/>
                </a:solidFill>
              </a:rPr>
              <a:t>() </a:t>
            </a:r>
            <a:r>
              <a:rPr lang="zh-CN" altLang="en-US" sz="1200" dirty="0" smtClean="0">
                <a:solidFill>
                  <a:srgbClr val="FF0000"/>
                </a:solidFill>
              </a:rPr>
              <a:t>为止称为前景生命周期 </a:t>
            </a:r>
            <a:r>
              <a:rPr lang="zh-CN" altLang="en-US" sz="1200" dirty="0" smtClean="0"/>
              <a:t>，这段时间</a:t>
            </a:r>
            <a:r>
              <a:rPr lang="en-US" altLang="zh-CN" sz="1200" dirty="0" smtClean="0"/>
              <a:t>activity </a:t>
            </a:r>
            <a:r>
              <a:rPr lang="zh-CN" altLang="en-US" sz="1200" dirty="0" smtClean="0"/>
              <a:t>处于其他所有</a:t>
            </a:r>
            <a:r>
              <a:rPr lang="en-US" altLang="zh-CN" sz="1200" dirty="0" smtClean="0"/>
              <a:t>activity </a:t>
            </a:r>
            <a:r>
              <a:rPr lang="zh-CN" altLang="en-US" sz="1200" dirty="0" smtClean="0"/>
              <a:t>的前面，且与用户交互。一个</a:t>
            </a:r>
            <a:r>
              <a:rPr lang="en-US" altLang="zh-CN" sz="1200" dirty="0" smtClean="0"/>
              <a:t>activity </a:t>
            </a:r>
            <a:r>
              <a:rPr lang="zh-CN" altLang="en-US" sz="1200" dirty="0" smtClean="0"/>
              <a:t>可以经常在</a:t>
            </a:r>
            <a:r>
              <a:rPr lang="en-US" altLang="zh-CN" sz="1200" dirty="0" smtClean="0"/>
              <a:t>resumed 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paused </a:t>
            </a:r>
            <a:r>
              <a:rPr lang="zh-CN" altLang="en-US" sz="1200" dirty="0" smtClean="0"/>
              <a:t>状态之间转换</a:t>
            </a:r>
            <a:r>
              <a:rPr lang="en-US" altLang="zh-CN" sz="1200" dirty="0" smtClean="0"/>
              <a:t>——</a:t>
            </a:r>
            <a:r>
              <a:rPr lang="zh-CN" altLang="en-US" sz="1200" dirty="0" smtClean="0"/>
              <a:t>例如手机进入休眠时、</a:t>
            </a:r>
            <a:r>
              <a:rPr lang="en-US" altLang="zh-CN" sz="1200" dirty="0" smtClean="0"/>
              <a:t>activity </a:t>
            </a:r>
            <a:r>
              <a:rPr lang="zh-CN" altLang="en-US" sz="1200" dirty="0" smtClean="0"/>
              <a:t>的结果返回时、新的</a:t>
            </a:r>
            <a:r>
              <a:rPr lang="en-US" altLang="zh-CN" sz="1200" dirty="0" smtClean="0"/>
              <a:t>intent </a:t>
            </a:r>
            <a:r>
              <a:rPr lang="zh-CN" altLang="en-US" sz="1200" dirty="0" smtClean="0"/>
              <a:t>到来时</a:t>
            </a:r>
            <a:r>
              <a:rPr lang="en-US" altLang="zh-CN" sz="1200" dirty="0" smtClean="0"/>
              <a:t>——</a:t>
            </a:r>
            <a:r>
              <a:rPr lang="zh-CN" altLang="en-US" sz="1200" dirty="0" smtClean="0"/>
              <a:t>所以这两个方法中的代码应该非常的简短。</a:t>
            </a:r>
          </a:p>
          <a:p>
            <a:pPr>
              <a:lnSpc>
                <a:spcPct val="120000"/>
              </a:lnSpc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总结：所有 </a:t>
            </a:r>
            <a:r>
              <a:rPr lang="en-US" altLang="zh-CN" sz="1200" dirty="0" smtClean="0"/>
              <a:t>activity </a:t>
            </a:r>
            <a:r>
              <a:rPr lang="zh-CN" altLang="en-US" sz="1200" dirty="0" smtClean="0"/>
              <a:t>都应该实现自己的 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onCreate</a:t>
            </a:r>
            <a:r>
              <a:rPr lang="en-US" altLang="zh-CN" sz="1200" dirty="0" smtClean="0">
                <a:solidFill>
                  <a:srgbClr val="FF0000"/>
                </a:solidFill>
              </a:rPr>
              <a:t>(Bundle) </a:t>
            </a:r>
            <a:r>
              <a:rPr lang="zh-CN" altLang="en-US" sz="1200" dirty="0" smtClean="0">
                <a:solidFill>
                  <a:srgbClr val="FF0000"/>
                </a:solidFill>
              </a:rPr>
              <a:t>方法来进行初始化设置</a:t>
            </a:r>
            <a:r>
              <a:rPr lang="zh-CN" altLang="en-US" sz="1200" dirty="0" smtClean="0"/>
              <a:t>；大部分还应该实现 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onPause</a:t>
            </a:r>
            <a:r>
              <a:rPr lang="en-US" altLang="zh-CN" sz="1200" dirty="0" smtClean="0">
                <a:solidFill>
                  <a:srgbClr val="FF0000"/>
                </a:solidFill>
              </a:rPr>
              <a:t>() </a:t>
            </a:r>
            <a:r>
              <a:rPr lang="zh-CN" altLang="en-US" sz="1200" dirty="0" smtClean="0">
                <a:solidFill>
                  <a:srgbClr val="FF0000"/>
                </a:solidFill>
              </a:rPr>
              <a:t>方法提交数据的修改并且准备终止与用户的交互</a:t>
            </a:r>
            <a:r>
              <a:rPr lang="zh-CN" altLang="en-US" sz="1200" dirty="0" smtClean="0"/>
              <a:t>。</a:t>
            </a:r>
          </a:p>
          <a:p>
            <a:pPr>
              <a:lnSpc>
                <a:spcPct val="120000"/>
              </a:lnSpc>
            </a:pPr>
            <a:endParaRPr lang="zh-CN" altLang="en-US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9539C-AEF0-4D5D-9002-5618252465A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203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9539C-AEF0-4D5D-9002-5618252465A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87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2022/3/9 Wednesday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zh-CN" altLang="en-US">
              <a:solidFill>
                <a:srgbClr val="EBDDC3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srgbClr val="EBDDC3"/>
                </a:solidFill>
              </a:rPr>
              <a:pPr/>
              <a:t>‹#›</a:t>
            </a:fld>
            <a:endParaRPr lang="zh-CN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967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775F55"/>
                </a:solidFill>
              </a:rPr>
              <a:pPr/>
              <a:t>2022/3/9 Wednesday</a:t>
            </a:fld>
            <a:endParaRPr lang="zh-CN" altLang="en-US">
              <a:solidFill>
                <a:srgbClr val="775F55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775F55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28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775F55"/>
                </a:solidFill>
              </a:rPr>
              <a:pPr/>
              <a:t>2022/3/9 Wednesday</a:t>
            </a:fld>
            <a:endParaRPr lang="zh-CN" altLang="en-US">
              <a:solidFill>
                <a:srgbClr val="775F55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zh-CN" altLang="en-US">
              <a:solidFill>
                <a:srgbClr val="775F55"/>
              </a:solidFill>
            </a:endParaRPr>
          </a:p>
        </p:txBody>
      </p:sp>
      <p:sp>
        <p:nvSpPr>
          <p:cNvPr id="7" name="矩形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663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8975" y="1677988"/>
            <a:ext cx="3808413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788" y="1677988"/>
            <a:ext cx="3808412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775F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775F55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9A158-00AE-41A8-AC76-CB71C6A54A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6925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1750" y="404813"/>
            <a:ext cx="7086600" cy="4873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539750" y="1268413"/>
            <a:ext cx="8191500" cy="51054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2032F-3CF2-45E8-9D55-D0819AC750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1613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775F55"/>
                </a:solidFill>
              </a:rPr>
              <a:pPr/>
              <a:t>2022/3/9 Wednesday</a:t>
            </a:fld>
            <a:endParaRPr lang="zh-CN" altLang="en-US">
              <a:solidFill>
                <a:srgbClr val="775F55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775F55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01630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775F55"/>
                </a:solidFill>
              </a:rPr>
              <a:pPr/>
              <a:t>2022/3/9 Wednesday</a:t>
            </a:fld>
            <a:endParaRPr lang="zh-CN" altLang="en-US">
              <a:solidFill>
                <a:srgbClr val="775F55"/>
              </a:solidFill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679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>
                <a:solidFill>
                  <a:srgbClr val="775F55"/>
                </a:solidFill>
              </a:rPr>
              <a:pPr/>
              <a:t>2022/3/9 Wednesday</a:t>
            </a:fld>
            <a:endParaRPr lang="zh-CN" altLang="en-US">
              <a:solidFill>
                <a:srgbClr val="775F55"/>
              </a:solidFill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CN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03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>
                <a:solidFill>
                  <a:srgbClr val="775F55"/>
                </a:solidFill>
              </a:rPr>
              <a:pPr/>
              <a:t>2022/3/9 Wednesday</a:t>
            </a:fld>
            <a:endParaRPr lang="zh-CN" altLang="en-US">
              <a:solidFill>
                <a:srgbClr val="775F55"/>
              </a:solidFill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CN" altLang="en-US">
              <a:solidFill>
                <a:srgbClr val="775F55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2969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775F55"/>
                </a:solidFill>
              </a:rPr>
              <a:pPr/>
              <a:t>2022/3/9 Wednesday</a:t>
            </a:fld>
            <a:endParaRPr lang="zh-CN" altLang="en-US">
              <a:solidFill>
                <a:srgbClr val="775F55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775F55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774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775F55"/>
                </a:solidFill>
              </a:rPr>
              <a:pPr/>
              <a:t>2022/3/9 Wednesday</a:t>
            </a:fld>
            <a:endParaRPr lang="zh-CN" altLang="en-US">
              <a:solidFill>
                <a:srgbClr val="775F55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775F55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srgbClr val="775F55"/>
                </a:solidFill>
              </a:rPr>
              <a:pPr/>
              <a:t>‹#›</a:t>
            </a:fld>
            <a:endParaRPr lang="zh-CN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15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775F55"/>
                </a:solidFill>
              </a:rPr>
              <a:pPr/>
              <a:t>2022/3/9 Wednesday</a:t>
            </a:fld>
            <a:endParaRPr lang="zh-CN" altLang="en-US">
              <a:solidFill>
                <a:srgbClr val="775F55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775F55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47715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30820CF-B880-4189-942D-D702A7CBA730}" type="datetimeFigureOut">
              <a:rPr lang="zh-CN" altLang="en-US" smtClean="0">
                <a:solidFill>
                  <a:srgbClr val="775F55"/>
                </a:solidFill>
              </a:rPr>
              <a:pPr/>
              <a:t>2022/3/9 Wednesday</a:t>
            </a:fld>
            <a:endParaRPr lang="zh-CN" altLang="en-US">
              <a:solidFill>
                <a:srgbClr val="775F55"/>
              </a:solidFill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zh-CN" altLang="en-US">
              <a:solidFill>
                <a:srgbClr val="775F55"/>
              </a:solidFill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6773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srgbClr val="775F55"/>
                </a:solidFill>
              </a:rPr>
              <a:pPr/>
              <a:t>2022/3/9 Wednesday</a:t>
            </a:fld>
            <a:endParaRPr lang="zh-CN" altLang="en-US">
              <a:solidFill>
                <a:srgbClr val="775F55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>
              <a:solidFill>
                <a:srgbClr val="775F55"/>
              </a:solidFill>
            </a:endParaRPr>
          </a:p>
        </p:txBody>
      </p:sp>
      <p:sp>
        <p:nvSpPr>
          <p:cNvPr id="7" name="矩形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04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768" y="260648"/>
            <a:ext cx="8153400" cy="990600"/>
          </a:xfrm>
        </p:spPr>
        <p:txBody>
          <a:bodyPr>
            <a:normAutofit/>
          </a:bodyPr>
          <a:lstStyle/>
          <a:p>
            <a:r>
              <a:rPr lang="zh-CN" altLang="en-US" sz="3600" b="1" dirty="0" smtClean="0"/>
              <a:t>本节内容</a:t>
            </a:r>
            <a:endParaRPr lang="zh-CN" altLang="en-US" sz="3600" b="1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30768" y="1700808"/>
            <a:ext cx="8435280" cy="2692896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 smtClean="0">
                <a:latin typeface="Times New Roman" panose="02020603050405020304" pitchFamily="18" charset="0"/>
              </a:rPr>
              <a:t>组件是开发思想与四大组件</a:t>
            </a:r>
            <a:endParaRPr lang="en-US" altLang="zh-CN" sz="3200" smtClean="0">
              <a:latin typeface="Times New Roman" panose="02020603050405020304" pitchFamily="18" charset="0"/>
            </a:endParaRPr>
          </a:p>
          <a:p>
            <a:r>
              <a:rPr lang="en-US" altLang="zh-CN" sz="3200" smtClean="0">
                <a:latin typeface="Times New Roman" panose="02020603050405020304" pitchFamily="18" charset="0"/>
              </a:rPr>
              <a:t>Activity</a:t>
            </a:r>
            <a:r>
              <a:rPr lang="zh-CN" altLang="en-US" sz="3200" dirty="0" smtClean="0">
                <a:latin typeface="Times New Roman" panose="02020603050405020304" pitchFamily="18" charset="0"/>
              </a:rPr>
              <a:t>的基本概念</a:t>
            </a:r>
            <a:endParaRPr lang="en-US" altLang="zh-CN" sz="3200" dirty="0" smtClean="0">
              <a:latin typeface="Times New Roman" panose="02020603050405020304" pitchFamily="18" charset="0"/>
            </a:endParaRPr>
          </a:p>
          <a:p>
            <a:r>
              <a:rPr lang="zh-CN" altLang="en-US" sz="3200" dirty="0" smtClean="0">
                <a:latin typeface="Times New Roman" panose="02020603050405020304" pitchFamily="18" charset="0"/>
              </a:rPr>
              <a:t>生命周期</a:t>
            </a:r>
            <a:endParaRPr lang="en-US" altLang="zh-CN" sz="3200" dirty="0" smtClean="0">
              <a:latin typeface="Times New Roman" panose="02020603050405020304" pitchFamily="18" charset="0"/>
            </a:endParaRPr>
          </a:p>
          <a:p>
            <a:r>
              <a:rPr lang="zh-CN" altLang="en-US" sz="3200" dirty="0" smtClean="0">
                <a:latin typeface="Times New Roman" panose="02020603050405020304" pitchFamily="18" charset="0"/>
              </a:rPr>
              <a:t>如何在一个应用程序中定义多个</a:t>
            </a:r>
            <a:r>
              <a:rPr lang="en-US" altLang="zh-CN" sz="3200" dirty="0" smtClean="0">
                <a:latin typeface="Times New Roman" panose="02020603050405020304" pitchFamily="18" charset="0"/>
              </a:rPr>
              <a:t>Activity</a:t>
            </a:r>
          </a:p>
          <a:p>
            <a:r>
              <a:rPr lang="zh-CN" altLang="en-US" sz="3200" dirty="0">
                <a:latin typeface="Times New Roman" panose="02020603050405020304" pitchFamily="18" charset="0"/>
              </a:rPr>
              <a:t>启动一</a:t>
            </a:r>
            <a:r>
              <a:rPr lang="zh-CN" altLang="en-US" sz="3200" dirty="0" smtClean="0">
                <a:latin typeface="Times New Roman" panose="02020603050405020304" pitchFamily="18" charset="0"/>
              </a:rPr>
              <a:t>个</a:t>
            </a:r>
            <a:r>
              <a:rPr lang="en-US" altLang="zh-CN" sz="3200" dirty="0" smtClean="0">
                <a:latin typeface="Times New Roman" panose="02020603050405020304" pitchFamily="18" charset="0"/>
              </a:rPr>
              <a:t>Activity</a:t>
            </a:r>
            <a:r>
              <a:rPr lang="zh-CN" altLang="en-US" sz="3200" dirty="0" smtClean="0">
                <a:latin typeface="Times New Roman" panose="02020603050405020304" pitchFamily="18" charset="0"/>
              </a:rPr>
              <a:t>的方法</a:t>
            </a:r>
            <a:endParaRPr lang="en-US" altLang="zh-CN" sz="3200" dirty="0" smtClean="0">
              <a:latin typeface="Times New Roman" panose="02020603050405020304" pitchFamily="18" charset="0"/>
            </a:endParaRPr>
          </a:p>
          <a:p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4600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95536" y="1556792"/>
            <a:ext cx="8074144" cy="4752528"/>
          </a:xfrm>
        </p:spPr>
        <p:txBody>
          <a:bodyPr>
            <a:noAutofit/>
          </a:bodyPr>
          <a:lstStyle/>
          <a:p>
            <a:pPr marL="0" indent="4572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 smtClean="0">
                <a:latin typeface="Times New Roman" panose="02020603050405020304" pitchFamily="18" charset="0"/>
              </a:rPr>
              <a:t> 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Android 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系统会尽量久的保留应用进程。但是当内存降低时最终还是要移除旧的进程。进程可以基于其中运行的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activity 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所处的生命周期而分成四种状态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:</a:t>
            </a:r>
          </a:p>
          <a:p>
            <a:pPr marL="0" indent="4572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(1)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前景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Activity 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（处于屏幕最上方，用户与之交互的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Activity 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）被认为是最重要的。如果设备上的内存无法满足它的使用，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Kill 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此进程只能作为最后的手段。一般来说这个时候设备处于内存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paging 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状态，为了使用户界面保持响应才会发出这个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kill 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请求。</a:t>
            </a:r>
            <a:endParaRPr lang="en-US" altLang="zh-CN" sz="2400" dirty="0" smtClean="0"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512" y="476672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进程生命周期</a:t>
            </a:r>
            <a:r>
              <a:rPr lang="zh-CN" altLang="en-US" sz="3200" dirty="0">
                <a:latin typeface="+mn-ea"/>
              </a:rPr>
              <a:t> 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8695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lvl="1" indent="457200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SzPct val="60000"/>
              <a:buNone/>
            </a:pP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(2)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可见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ctivity</a:t>
            </a:r>
            <a:r>
              <a:rPr lang="en-US" altLang="zh-CN" sz="2400" dirty="0">
                <a:latin typeface="+mn-ea"/>
              </a:rPr>
              <a:t> </a:t>
            </a:r>
            <a:r>
              <a:rPr lang="zh-CN" altLang="en-US" sz="2400" dirty="0">
                <a:latin typeface="+mn-ea"/>
              </a:rPr>
              <a:t>（</a:t>
            </a:r>
            <a:r>
              <a:rPr lang="zh-CN" altLang="en-US" sz="2400" dirty="0">
                <a:latin typeface="Times New Roman" panose="02020603050405020304" pitchFamily="18" charset="0"/>
              </a:rPr>
              <a:t>一个对用户可见，但是不在前景的</a:t>
            </a:r>
            <a:r>
              <a:rPr lang="en-US" altLang="zh-CN" sz="2400" dirty="0">
                <a:latin typeface="Times New Roman" panose="02020603050405020304" pitchFamily="18" charset="0"/>
              </a:rPr>
              <a:t>Activity </a:t>
            </a:r>
            <a:r>
              <a:rPr lang="zh-CN" altLang="en-US" sz="2400" dirty="0">
                <a:latin typeface="Times New Roman" panose="02020603050405020304" pitchFamily="18" charset="0"/>
              </a:rPr>
              <a:t>，比如处在浮动对话框后）被认为是非常重要的，除非为了保证前景</a:t>
            </a:r>
            <a:r>
              <a:rPr lang="en-US" altLang="zh-CN" sz="2400" dirty="0">
                <a:latin typeface="Times New Roman" panose="02020603050405020304" pitchFamily="18" charset="0"/>
              </a:rPr>
              <a:t>Activity </a:t>
            </a:r>
            <a:r>
              <a:rPr lang="zh-CN" altLang="en-US" sz="2400" dirty="0">
                <a:latin typeface="Times New Roman" panose="02020603050405020304" pitchFamily="18" charset="0"/>
              </a:rPr>
              <a:t>运行，否则不会被</a:t>
            </a:r>
            <a:r>
              <a:rPr lang="en-US" altLang="zh-CN" sz="2400" dirty="0">
                <a:latin typeface="Times New Roman" panose="02020603050405020304" pitchFamily="18" charset="0"/>
              </a:rPr>
              <a:t>kill </a:t>
            </a:r>
            <a:r>
              <a:rPr lang="zh-CN" altLang="en-US" sz="2400" dirty="0">
                <a:latin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0" lvl="1" indent="457200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SzPct val="60000"/>
              <a:buNone/>
            </a:pP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(3)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后台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ctivity</a:t>
            </a:r>
            <a:r>
              <a:rPr lang="en-US" altLang="zh-CN" sz="2400" dirty="0">
                <a:latin typeface="+mn-ea"/>
              </a:rPr>
              <a:t> </a:t>
            </a:r>
            <a:r>
              <a:rPr lang="zh-CN" altLang="en-US" sz="2400" dirty="0">
                <a:latin typeface="Times New Roman" panose="02020603050405020304" pitchFamily="18" charset="0"/>
              </a:rPr>
              <a:t>（一个对用户不可见，并处于</a:t>
            </a:r>
            <a:r>
              <a:rPr lang="en-US" altLang="zh-CN" sz="2400" dirty="0">
                <a:latin typeface="Times New Roman" panose="02020603050405020304" pitchFamily="18" charset="0"/>
              </a:rPr>
              <a:t>paused </a:t>
            </a:r>
            <a:r>
              <a:rPr lang="zh-CN" altLang="en-US" sz="2400" dirty="0">
                <a:latin typeface="Times New Roman" panose="02020603050405020304" pitchFamily="18" charset="0"/>
              </a:rPr>
              <a:t>状态的</a:t>
            </a:r>
            <a:r>
              <a:rPr lang="en-US" altLang="zh-CN" sz="2400" dirty="0">
                <a:latin typeface="Times New Roman" panose="02020603050405020304" pitchFamily="18" charset="0"/>
              </a:rPr>
              <a:t>Activity </a:t>
            </a:r>
            <a:r>
              <a:rPr lang="zh-CN" altLang="en-US" sz="2400" dirty="0">
                <a:latin typeface="Times New Roman" panose="02020603050405020304" pitchFamily="18" charset="0"/>
              </a:rPr>
              <a:t>）就不再重要了，所以当需要为其它前景的或者可见的</a:t>
            </a:r>
            <a:r>
              <a:rPr lang="en-US" altLang="zh-CN" sz="2400" dirty="0">
                <a:latin typeface="Times New Roman" panose="02020603050405020304" pitchFamily="18" charset="0"/>
              </a:rPr>
              <a:t>Activity </a:t>
            </a:r>
            <a:r>
              <a:rPr lang="zh-CN" altLang="en-US" sz="2400" dirty="0">
                <a:latin typeface="Times New Roman" panose="02020603050405020304" pitchFamily="18" charset="0"/>
              </a:rPr>
              <a:t>运行而回收内存时系统可以很安全的</a:t>
            </a:r>
            <a:r>
              <a:rPr lang="en-US" altLang="zh-CN" sz="2400" dirty="0">
                <a:latin typeface="Times New Roman" panose="02020603050405020304" pitchFamily="18" charset="0"/>
              </a:rPr>
              <a:t>kill </a:t>
            </a:r>
            <a:r>
              <a:rPr lang="zh-CN" altLang="en-US" sz="2400" dirty="0">
                <a:latin typeface="Times New Roman" panose="02020603050405020304" pitchFamily="18" charset="0"/>
              </a:rPr>
              <a:t>它们。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endParaRPr lang="en-US" altLang="zh-CN" sz="2400" dirty="0">
              <a:latin typeface="+mn-ea"/>
            </a:endParaRPr>
          </a:p>
          <a:p>
            <a:pPr lvl="1">
              <a:buNone/>
            </a:pPr>
            <a:endParaRPr lang="zh-CN" altLang="en-US" sz="2400" dirty="0">
              <a:latin typeface="+mn-ea"/>
            </a:endParaRP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79512" y="476672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进程生命周期</a:t>
            </a:r>
            <a:r>
              <a:rPr lang="zh-CN" altLang="en-US" sz="3200" dirty="0">
                <a:latin typeface="+mn-ea"/>
              </a:rPr>
              <a:t> 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24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79512" y="1556792"/>
            <a:ext cx="8568952" cy="3312368"/>
          </a:xfrm>
        </p:spPr>
        <p:txBody>
          <a:bodyPr>
            <a:normAutofit fontScale="85000" lnSpcReduction="10000"/>
          </a:bodyPr>
          <a:lstStyle/>
          <a:p>
            <a:pPr marL="0" lvl="1" indent="457200">
              <a:lnSpc>
                <a:spcPct val="160000"/>
              </a:lnSpc>
              <a:spcBef>
                <a:spcPts val="0"/>
              </a:spcBef>
              <a:buClr>
                <a:schemeClr val="accent2"/>
              </a:buClr>
              <a:buSzPct val="60000"/>
              <a:buNone/>
            </a:pPr>
            <a:r>
              <a:rPr lang="en-US" altLang="zh-CN" sz="2800" dirty="0">
                <a:solidFill>
                  <a:srgbClr val="FF0000"/>
                </a:solidFill>
                <a:latin typeface="+mn-ea"/>
              </a:rPr>
              <a:t>(4)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空进程</a:t>
            </a:r>
            <a:r>
              <a:rPr lang="zh-CN" altLang="en-US" sz="2800" dirty="0">
                <a:latin typeface="Times New Roman" panose="02020603050405020304" pitchFamily="18" charset="0"/>
              </a:rPr>
              <a:t>是一个没有运行</a:t>
            </a:r>
            <a:r>
              <a:rPr lang="en-US" altLang="zh-CN" sz="2800" dirty="0">
                <a:latin typeface="Times New Roman" panose="02020603050405020304" pitchFamily="18" charset="0"/>
              </a:rPr>
              <a:t>Activity </a:t>
            </a:r>
            <a:r>
              <a:rPr lang="zh-CN" altLang="en-US" sz="2800" dirty="0">
                <a:latin typeface="Times New Roman" panose="02020603050405020304" pitchFamily="18" charset="0"/>
              </a:rPr>
              <a:t>或者其他应用组件（比如</a:t>
            </a:r>
            <a:r>
              <a:rPr lang="en-US" altLang="zh-CN" sz="2800" dirty="0">
                <a:latin typeface="Times New Roman" panose="02020603050405020304" pitchFamily="18" charset="0"/>
              </a:rPr>
              <a:t>Service </a:t>
            </a:r>
            <a:r>
              <a:rPr lang="zh-CN" altLang="en-US" sz="2800" dirty="0">
                <a:latin typeface="Times New Roman" panose="02020603050405020304" pitchFamily="18" charset="0"/>
              </a:rPr>
              <a:t>或者</a:t>
            </a:r>
            <a:r>
              <a:rPr lang="en-US" altLang="zh-CN" sz="2800" dirty="0" err="1">
                <a:latin typeface="Times New Roman" panose="02020603050405020304" pitchFamily="18" charset="0"/>
              </a:rPr>
              <a:t>IntentReceiver</a:t>
            </a:r>
            <a:r>
              <a:rPr lang="en-US" altLang="zh-CN" sz="2800" dirty="0">
                <a:latin typeface="Times New Roman" panose="02020603050405020304" pitchFamily="18" charset="0"/>
              </a:rPr>
              <a:t> </a:t>
            </a:r>
            <a:r>
              <a:rPr lang="zh-CN" altLang="en-US" sz="2800" dirty="0">
                <a:latin typeface="Times New Roman" panose="02020603050405020304" pitchFamily="18" charset="0"/>
              </a:rPr>
              <a:t>类）的进程。当内存开始降低时系统很快就会</a:t>
            </a:r>
            <a:r>
              <a:rPr lang="en-US" altLang="zh-CN" sz="2800" dirty="0">
                <a:latin typeface="Times New Roman" panose="02020603050405020304" pitchFamily="18" charset="0"/>
              </a:rPr>
              <a:t>kill </a:t>
            </a:r>
            <a:r>
              <a:rPr lang="zh-CN" altLang="en-US" sz="2800" dirty="0">
                <a:latin typeface="Times New Roman" panose="02020603050405020304" pitchFamily="18" charset="0"/>
              </a:rPr>
              <a:t>掉这些进程。因此当你要在</a:t>
            </a:r>
            <a:r>
              <a:rPr lang="en-US" altLang="zh-CN" sz="2800" dirty="0">
                <a:latin typeface="Times New Roman" panose="02020603050405020304" pitchFamily="18" charset="0"/>
              </a:rPr>
              <a:t>Activity </a:t>
            </a:r>
            <a:r>
              <a:rPr lang="zh-CN" altLang="en-US" sz="2800" dirty="0">
                <a:latin typeface="Times New Roman" panose="02020603050405020304" pitchFamily="18" charset="0"/>
              </a:rPr>
              <a:t>外运行任何的后台操作时，必须在</a:t>
            </a:r>
            <a:r>
              <a:rPr lang="en-US" altLang="zh-CN" sz="2800" dirty="0" err="1">
                <a:latin typeface="Times New Roman" panose="02020603050405020304" pitchFamily="18" charset="0"/>
              </a:rPr>
              <a:t>IntentReceiver</a:t>
            </a:r>
            <a:r>
              <a:rPr lang="en-US" altLang="zh-CN" sz="2800" dirty="0">
                <a:latin typeface="Times New Roman" panose="02020603050405020304" pitchFamily="18" charset="0"/>
              </a:rPr>
              <a:t> </a:t>
            </a:r>
            <a:r>
              <a:rPr lang="zh-CN" altLang="en-US" sz="2800" dirty="0">
                <a:latin typeface="Times New Roman" panose="02020603050405020304" pitchFamily="18" charset="0"/>
              </a:rPr>
              <a:t>或</a:t>
            </a:r>
            <a:r>
              <a:rPr lang="en-US" altLang="zh-CN" sz="2800" dirty="0">
                <a:latin typeface="Times New Roman" panose="02020603050405020304" pitchFamily="18" charset="0"/>
              </a:rPr>
              <a:t>Service </a:t>
            </a:r>
            <a:r>
              <a:rPr lang="zh-CN" altLang="en-US" sz="2800" dirty="0">
                <a:latin typeface="Times New Roman" panose="02020603050405020304" pitchFamily="18" charset="0"/>
              </a:rPr>
              <a:t>的上下文环境中运行，这样系统才知道需要将你的进程保留而不是</a:t>
            </a:r>
            <a:r>
              <a:rPr lang="en-US" altLang="zh-CN" sz="2800" dirty="0">
                <a:latin typeface="Times New Roman" panose="02020603050405020304" pitchFamily="18" charset="0"/>
              </a:rPr>
              <a:t>kill </a:t>
            </a:r>
            <a:r>
              <a:rPr lang="zh-CN" altLang="en-US" sz="2800" dirty="0">
                <a:latin typeface="Times New Roman" panose="02020603050405020304" pitchFamily="18" charset="0"/>
              </a:rPr>
              <a:t>。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marL="82296" indent="0">
              <a:buNone/>
            </a:pP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95536" y="476672"/>
            <a:ext cx="3057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进程生命周期</a:t>
            </a:r>
            <a:r>
              <a:rPr lang="zh-CN" altLang="en-US" sz="3200" dirty="0">
                <a:latin typeface="+mn-ea"/>
              </a:rPr>
              <a:t> 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2811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65113" y="550069"/>
            <a:ext cx="7086600" cy="487362"/>
          </a:xfrm>
        </p:spPr>
        <p:txBody>
          <a:bodyPr>
            <a:normAutofit fontScale="90000"/>
          </a:bodyPr>
          <a:lstStyle/>
          <a:p>
            <a:pPr>
              <a:spcBef>
                <a:spcPct val="35000"/>
              </a:spcBef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Activity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的生命周期状态转变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3924300" y="1530350"/>
            <a:ext cx="1511300" cy="647700"/>
            <a:chOff x="2653" y="845"/>
            <a:chExt cx="952" cy="408"/>
          </a:xfrm>
        </p:grpSpPr>
        <p:sp>
          <p:nvSpPr>
            <p:cNvPr id="26658" name="AutoShape 6"/>
            <p:cNvSpPr>
              <a:spLocks noChangeArrowheads="1"/>
            </p:cNvSpPr>
            <p:nvPr/>
          </p:nvSpPr>
          <p:spPr bwMode="auto">
            <a:xfrm>
              <a:off x="2653" y="845"/>
              <a:ext cx="952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BF8C5"/>
                </a:gs>
                <a:gs pos="50000">
                  <a:srgbClr val="66F07D"/>
                </a:gs>
                <a:gs pos="100000">
                  <a:srgbClr val="BBF8C5"/>
                </a:gs>
              </a:gsLst>
              <a:lin ang="5400000" scaled="1"/>
            </a:gradFill>
            <a:ln w="9525">
              <a:solidFill>
                <a:srgbClr val="66F07D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Franklin Gothic Book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Franklin Gothic Book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Franklin Gothic Book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Franklin Gothic Book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Franklin Gothic Book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Book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Book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Book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Book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59" name="AutoShape 16"/>
            <p:cNvSpPr>
              <a:spLocks noChangeArrowheads="1"/>
            </p:cNvSpPr>
            <p:nvPr/>
          </p:nvSpPr>
          <p:spPr bwMode="auto">
            <a:xfrm>
              <a:off x="2661" y="856"/>
              <a:ext cx="936" cy="181"/>
            </a:xfrm>
            <a:prstGeom prst="roundRect">
              <a:avLst>
                <a:gd name="adj" fmla="val 29833"/>
              </a:avLst>
            </a:prstGeom>
            <a:gradFill rotWithShape="1">
              <a:gsLst>
                <a:gs pos="0">
                  <a:srgbClr val="F5FEF7"/>
                </a:gs>
                <a:gs pos="100000">
                  <a:srgbClr val="66F07D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Franklin Gothic Book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>
                  <a:solidFill>
                    <a:schemeClr val="tx1"/>
                  </a:solidFill>
                  <a:latin typeface="Franklin Gothic Book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1"/>
                  </a:solidFill>
                  <a:latin typeface="Franklin Gothic Book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Franklin Gothic Book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Franklin Gothic Book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Book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Book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Book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Book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540" name="Text Box 20"/>
            <p:cNvSpPr txBox="1">
              <a:spLocks noChangeArrowheads="1"/>
            </p:cNvSpPr>
            <p:nvPr/>
          </p:nvSpPr>
          <p:spPr bwMode="auto">
            <a:xfrm>
              <a:off x="2665" y="902"/>
              <a:ext cx="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b="1" dirty="0">
                  <a:solidFill>
                    <a:schemeClr val="tx2"/>
                  </a:solidFill>
                  <a:latin typeface="+mj-ea"/>
                  <a:ea typeface="+mj-ea"/>
                </a:rPr>
                <a:t>运行状态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6877050" y="3906838"/>
            <a:ext cx="1511300" cy="647700"/>
            <a:chOff x="4014" y="2160"/>
            <a:chExt cx="952" cy="408"/>
          </a:xfrm>
        </p:grpSpPr>
        <p:sp>
          <p:nvSpPr>
            <p:cNvPr id="21535" name="AutoShape 7"/>
            <p:cNvSpPr>
              <a:spLocks noChangeArrowheads="1"/>
            </p:cNvSpPr>
            <p:nvPr/>
          </p:nvSpPr>
          <p:spPr bwMode="auto">
            <a:xfrm>
              <a:off x="4014" y="2160"/>
              <a:ext cx="952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DE0A7"/>
                </a:gs>
                <a:gs pos="50000">
                  <a:srgbClr val="FBC353"/>
                </a:gs>
                <a:gs pos="100000">
                  <a:srgbClr val="FDE0A7"/>
                </a:gs>
              </a:gsLst>
              <a:lin ang="5400000" scaled="1"/>
            </a:gradFill>
            <a:ln w="9525">
              <a:solidFill>
                <a:srgbClr val="FBC35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536" name="AutoShape 14"/>
            <p:cNvSpPr>
              <a:spLocks noChangeArrowheads="1"/>
            </p:cNvSpPr>
            <p:nvPr/>
          </p:nvSpPr>
          <p:spPr bwMode="auto">
            <a:xfrm>
              <a:off x="4019" y="2169"/>
              <a:ext cx="939" cy="181"/>
            </a:xfrm>
            <a:prstGeom prst="roundRect">
              <a:avLst>
                <a:gd name="adj" fmla="val 29833"/>
              </a:avLst>
            </a:prstGeom>
            <a:gradFill rotWithShape="1">
              <a:gsLst>
                <a:gs pos="0">
                  <a:srgbClr val="FFFBF4"/>
                </a:gs>
                <a:gs pos="100000">
                  <a:srgbClr val="FBC353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537" name="Text Box 21"/>
            <p:cNvSpPr txBox="1">
              <a:spLocks noChangeArrowheads="1"/>
            </p:cNvSpPr>
            <p:nvPr/>
          </p:nvSpPr>
          <p:spPr bwMode="auto">
            <a:xfrm>
              <a:off x="4026" y="2217"/>
              <a:ext cx="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b="1">
                  <a:solidFill>
                    <a:schemeClr val="tx2"/>
                  </a:solidFill>
                  <a:latin typeface="+mj-ea"/>
                  <a:ea typeface="+mj-ea"/>
                </a:rPr>
                <a:t>暂停状态</a:t>
              </a:r>
              <a:endParaRPr lang="zh-CN" altLang="en-US" sz="2400">
                <a:latin typeface="+mj-ea"/>
                <a:ea typeface="+mj-ea"/>
              </a:endParaRPr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755650" y="3906838"/>
            <a:ext cx="1511300" cy="647700"/>
            <a:chOff x="1882" y="2387"/>
            <a:chExt cx="952" cy="408"/>
          </a:xfrm>
        </p:grpSpPr>
        <p:sp>
          <p:nvSpPr>
            <p:cNvPr id="21532" name="AutoShape 9"/>
            <p:cNvSpPr>
              <a:spLocks noChangeArrowheads="1"/>
            </p:cNvSpPr>
            <p:nvPr/>
          </p:nvSpPr>
          <p:spPr bwMode="auto">
            <a:xfrm>
              <a:off x="1882" y="2387"/>
              <a:ext cx="952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E4E4E4"/>
                </a:gs>
                <a:gs pos="50000">
                  <a:srgbClr val="B2B2B2"/>
                </a:gs>
                <a:gs pos="100000">
                  <a:srgbClr val="E4E4E4"/>
                </a:gs>
              </a:gsLst>
              <a:lin ang="5400000" scaled="1"/>
            </a:gra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533" name="AutoShape 18"/>
            <p:cNvSpPr>
              <a:spLocks noChangeArrowheads="1"/>
            </p:cNvSpPr>
            <p:nvPr/>
          </p:nvSpPr>
          <p:spPr bwMode="auto">
            <a:xfrm>
              <a:off x="1888" y="2391"/>
              <a:ext cx="939" cy="181"/>
            </a:xfrm>
            <a:prstGeom prst="roundRect">
              <a:avLst>
                <a:gd name="adj" fmla="val 29833"/>
              </a:avLst>
            </a:prstGeom>
            <a:gradFill rotWithShape="1">
              <a:gsLst>
                <a:gs pos="0">
                  <a:srgbClr val="FAFAFA"/>
                </a:gs>
                <a:gs pos="100000">
                  <a:srgbClr val="B2B2B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534" name="Text Box 22"/>
            <p:cNvSpPr txBox="1">
              <a:spLocks noChangeArrowheads="1"/>
            </p:cNvSpPr>
            <p:nvPr/>
          </p:nvSpPr>
          <p:spPr bwMode="auto">
            <a:xfrm>
              <a:off x="1915" y="2444"/>
              <a:ext cx="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b="1" dirty="0">
                  <a:solidFill>
                    <a:schemeClr val="tx2"/>
                  </a:solidFill>
                  <a:latin typeface="+mj-ea"/>
                  <a:ea typeface="+mj-ea"/>
                </a:rPr>
                <a:t>停止状态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3924300" y="6138863"/>
            <a:ext cx="1511300" cy="647700"/>
            <a:chOff x="2653" y="3339"/>
            <a:chExt cx="952" cy="408"/>
          </a:xfrm>
        </p:grpSpPr>
        <p:sp>
          <p:nvSpPr>
            <p:cNvPr id="21529" name="AutoShape 8"/>
            <p:cNvSpPr>
              <a:spLocks noChangeArrowheads="1"/>
            </p:cNvSpPr>
            <p:nvPr/>
          </p:nvSpPr>
          <p:spPr bwMode="auto">
            <a:xfrm>
              <a:off x="2653" y="3339"/>
              <a:ext cx="952" cy="40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5A3A3"/>
                </a:gs>
                <a:gs pos="50000">
                  <a:srgbClr val="EB4B4B"/>
                </a:gs>
                <a:gs pos="100000">
                  <a:srgbClr val="F5A3A3"/>
                </a:gs>
              </a:gsLst>
              <a:lin ang="5400000" scaled="1"/>
            </a:gradFill>
            <a:ln w="9525">
              <a:solidFill>
                <a:srgbClr val="EB4B4B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530" name="AutoShape 17"/>
            <p:cNvSpPr>
              <a:spLocks noChangeArrowheads="1"/>
            </p:cNvSpPr>
            <p:nvPr/>
          </p:nvSpPr>
          <p:spPr bwMode="auto">
            <a:xfrm>
              <a:off x="2659" y="3346"/>
              <a:ext cx="939" cy="181"/>
            </a:xfrm>
            <a:prstGeom prst="roundRect">
              <a:avLst>
                <a:gd name="adj" fmla="val 29833"/>
              </a:avLst>
            </a:prstGeom>
            <a:gradFill rotWithShape="1">
              <a:gsLst>
                <a:gs pos="0">
                  <a:srgbClr val="FEF4F4"/>
                </a:gs>
                <a:gs pos="100000">
                  <a:srgbClr val="EB4B4B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531" name="Text Box 23"/>
            <p:cNvSpPr txBox="1">
              <a:spLocks noChangeArrowheads="1"/>
            </p:cNvSpPr>
            <p:nvPr/>
          </p:nvSpPr>
          <p:spPr bwMode="auto">
            <a:xfrm>
              <a:off x="2675" y="3406"/>
              <a:ext cx="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b="1">
                  <a:solidFill>
                    <a:schemeClr val="tx2"/>
                  </a:solidFill>
                  <a:latin typeface="+mj-ea"/>
                  <a:ea typeface="+mj-ea"/>
                </a:rPr>
                <a:t>销毁状态</a:t>
              </a:r>
              <a:endParaRPr lang="zh-CN" altLang="en-US" sz="2400">
                <a:latin typeface="+mj-ea"/>
                <a:ea typeface="+mj-ea"/>
              </a:endParaRPr>
            </a:p>
          </p:txBody>
        </p:sp>
      </p:grpSp>
      <p:cxnSp>
        <p:nvCxnSpPr>
          <p:cNvPr id="120863" name="AutoShape 31"/>
          <p:cNvCxnSpPr>
            <a:cxnSpLocks noChangeShapeType="1"/>
          </p:cNvCxnSpPr>
          <p:nvPr/>
        </p:nvCxnSpPr>
        <p:spPr bwMode="auto">
          <a:xfrm>
            <a:off x="5543550" y="1790700"/>
            <a:ext cx="2124075" cy="1908175"/>
          </a:xfrm>
          <a:prstGeom prst="curvedConnector2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864" name="AutoShape 32"/>
          <p:cNvCxnSpPr>
            <a:cxnSpLocks noChangeShapeType="1"/>
          </p:cNvCxnSpPr>
          <p:nvPr/>
        </p:nvCxnSpPr>
        <p:spPr bwMode="auto">
          <a:xfrm rot="5400000">
            <a:off x="5895975" y="4527550"/>
            <a:ext cx="1703388" cy="2192338"/>
          </a:xfrm>
          <a:prstGeom prst="curvedConnector2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865" name="AutoShape 33"/>
          <p:cNvCxnSpPr>
            <a:cxnSpLocks noChangeShapeType="1"/>
          </p:cNvCxnSpPr>
          <p:nvPr/>
        </p:nvCxnSpPr>
        <p:spPr bwMode="auto">
          <a:xfrm rot="10800000" flipV="1">
            <a:off x="1366838" y="1790700"/>
            <a:ext cx="2286000" cy="2003425"/>
          </a:xfrm>
          <a:prstGeom prst="curvedConnector2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866" name="AutoShape 34"/>
          <p:cNvCxnSpPr>
            <a:cxnSpLocks noChangeShapeType="1"/>
          </p:cNvCxnSpPr>
          <p:nvPr/>
        </p:nvCxnSpPr>
        <p:spPr bwMode="auto">
          <a:xfrm rot="16200000" flipH="1">
            <a:off x="1651794" y="4450556"/>
            <a:ext cx="1803400" cy="2300288"/>
          </a:xfrm>
          <a:prstGeom prst="curvedConnector2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867" name="AutoShape 35"/>
          <p:cNvCxnSpPr>
            <a:cxnSpLocks noChangeShapeType="1"/>
          </p:cNvCxnSpPr>
          <p:nvPr/>
        </p:nvCxnSpPr>
        <p:spPr bwMode="auto">
          <a:xfrm rot="16200000" flipH="1">
            <a:off x="4763294" y="2131219"/>
            <a:ext cx="1903413" cy="2143125"/>
          </a:xfrm>
          <a:prstGeom prst="curvedConnector2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869" name="AutoShape 37"/>
          <p:cNvCxnSpPr>
            <a:cxnSpLocks noChangeShapeType="1"/>
          </p:cNvCxnSpPr>
          <p:nvPr/>
        </p:nvCxnSpPr>
        <p:spPr bwMode="auto">
          <a:xfrm flipV="1">
            <a:off x="2428875" y="2251075"/>
            <a:ext cx="2124075" cy="2016125"/>
          </a:xfrm>
          <a:prstGeom prst="curvedConnector2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871" name="AutoShape 39"/>
          <p:cNvCxnSpPr>
            <a:cxnSpLocks noChangeShapeType="1"/>
          </p:cNvCxnSpPr>
          <p:nvPr/>
        </p:nvCxnSpPr>
        <p:spPr bwMode="auto">
          <a:xfrm>
            <a:off x="5492750" y="1819275"/>
            <a:ext cx="15875" cy="4624388"/>
          </a:xfrm>
          <a:prstGeom prst="curvedConnector3">
            <a:avLst>
              <a:gd name="adj1" fmla="val 1540000"/>
            </a:avLst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872" name="AutoShape 40"/>
          <p:cNvCxnSpPr>
            <a:cxnSpLocks noChangeShapeType="1"/>
          </p:cNvCxnSpPr>
          <p:nvPr/>
        </p:nvCxnSpPr>
        <p:spPr bwMode="auto">
          <a:xfrm rot="10800000" flipH="1" flipV="1">
            <a:off x="3779838" y="1819275"/>
            <a:ext cx="15875" cy="4624388"/>
          </a:xfrm>
          <a:prstGeom prst="curvedConnector3">
            <a:avLst>
              <a:gd name="adj1" fmla="val -1440000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0873" name="Text Box 41"/>
          <p:cNvSpPr txBox="1">
            <a:spLocks noChangeArrowheads="1"/>
          </p:cNvSpPr>
          <p:nvPr/>
        </p:nvSpPr>
        <p:spPr bwMode="auto">
          <a:xfrm rot="2681164">
            <a:off x="5722938" y="2106613"/>
            <a:ext cx="2238375" cy="701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Franklin Gothic Book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Franklin Gothic Book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Franklin Gothic Boo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Boo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被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Dialog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或者透明</a:t>
            </a:r>
            <a:b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Activity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覆盖</a:t>
            </a:r>
          </a:p>
        </p:txBody>
      </p:sp>
      <p:sp>
        <p:nvSpPr>
          <p:cNvPr id="120880" name="Text Box 48"/>
          <p:cNvSpPr txBox="1">
            <a:spLocks noChangeArrowheads="1"/>
          </p:cNvSpPr>
          <p:nvPr/>
        </p:nvSpPr>
        <p:spPr bwMode="auto">
          <a:xfrm rot="-2572186">
            <a:off x="1039813" y="2179638"/>
            <a:ext cx="2122487" cy="701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Franklin Gothic Book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Franklin Gothic Book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Franklin Gothic Boo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Boo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被另一个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Activity</a:t>
            </a:r>
            <a:b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覆盖，不可见</a:t>
            </a:r>
          </a:p>
        </p:txBody>
      </p:sp>
      <p:sp>
        <p:nvSpPr>
          <p:cNvPr id="120881" name="Text Box 49"/>
          <p:cNvSpPr txBox="1">
            <a:spLocks noChangeArrowheads="1"/>
          </p:cNvSpPr>
          <p:nvPr/>
        </p:nvSpPr>
        <p:spPr bwMode="auto">
          <a:xfrm rot="-2339297">
            <a:off x="6099175" y="5564188"/>
            <a:ext cx="1717675" cy="701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Franklin Gothic Book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Franklin Gothic Book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Franklin Gothic Boo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Boo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系统内存严重</a:t>
            </a:r>
            <a:b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不足，被回收</a:t>
            </a:r>
          </a:p>
        </p:txBody>
      </p:sp>
      <p:sp>
        <p:nvSpPr>
          <p:cNvPr id="120882" name="Text Box 50"/>
          <p:cNvSpPr txBox="1">
            <a:spLocks noChangeArrowheads="1"/>
          </p:cNvSpPr>
          <p:nvPr/>
        </p:nvSpPr>
        <p:spPr bwMode="auto">
          <a:xfrm rot="2628845">
            <a:off x="1127125" y="5491163"/>
            <a:ext cx="1973263" cy="701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Franklin Gothic Book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Franklin Gothic Book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Franklin Gothic Boo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Boo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系统内存不足，</a:t>
            </a:r>
            <a:b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被回收</a:t>
            </a:r>
          </a:p>
        </p:txBody>
      </p:sp>
      <p:sp>
        <p:nvSpPr>
          <p:cNvPr id="120883" name="Text Box 51"/>
          <p:cNvSpPr txBox="1">
            <a:spLocks noChangeArrowheads="1"/>
          </p:cNvSpPr>
          <p:nvPr/>
        </p:nvSpPr>
        <p:spPr bwMode="auto">
          <a:xfrm rot="2299655">
            <a:off x="4643438" y="3259138"/>
            <a:ext cx="1608137" cy="701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Franklin Gothic Book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Franklin Gothic Book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Franklin Gothic Boo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Boo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被覆盖的</a:t>
            </a:r>
            <a:b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Activity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返回</a:t>
            </a:r>
          </a:p>
        </p:txBody>
      </p:sp>
      <p:sp>
        <p:nvSpPr>
          <p:cNvPr id="120884" name="Text Box 52"/>
          <p:cNvSpPr txBox="1">
            <a:spLocks noChangeArrowheads="1"/>
          </p:cNvSpPr>
          <p:nvPr/>
        </p:nvSpPr>
        <p:spPr bwMode="auto">
          <a:xfrm rot="-2314612">
            <a:off x="3081338" y="3370263"/>
            <a:ext cx="1454150" cy="701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Franklin Gothic Book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Franklin Gothic Book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Franklin Gothic Boo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Boo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被重新激活</a:t>
            </a:r>
          </a:p>
        </p:txBody>
      </p:sp>
      <p:sp>
        <p:nvSpPr>
          <p:cNvPr id="120885" name="Text Box 53"/>
          <p:cNvSpPr txBox="1">
            <a:spLocks noChangeArrowheads="1"/>
          </p:cNvSpPr>
          <p:nvPr/>
        </p:nvSpPr>
        <p:spPr bwMode="auto">
          <a:xfrm>
            <a:off x="2916238" y="4411663"/>
            <a:ext cx="1295400" cy="10064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2000" b="1" dirty="0">
                <a:latin typeface="+mj-ea"/>
                <a:ea typeface="+mj-ea"/>
              </a:rPr>
              <a:t>发生异常</a:t>
            </a:r>
          </a:p>
          <a:p>
            <a:pPr algn="ctr" eaLnBrk="1" hangingPunct="1">
              <a:defRPr/>
            </a:pPr>
            <a:r>
              <a:rPr lang="zh-CN" altLang="en-US" sz="2000" b="1" dirty="0">
                <a:latin typeface="+mj-ea"/>
                <a:ea typeface="+mj-ea"/>
              </a:rPr>
              <a:t>或</a:t>
            </a:r>
          </a:p>
          <a:p>
            <a:pPr algn="ctr" eaLnBrk="1" hangingPunct="1">
              <a:defRPr/>
            </a:pPr>
            <a:r>
              <a:rPr lang="zh-CN" altLang="en-US" sz="2000" b="1" dirty="0">
                <a:latin typeface="+mj-ea"/>
                <a:ea typeface="+mj-ea"/>
              </a:rPr>
              <a:t>其它情况</a:t>
            </a:r>
          </a:p>
        </p:txBody>
      </p:sp>
      <p:sp>
        <p:nvSpPr>
          <p:cNvPr id="120889" name="Text Box 57"/>
          <p:cNvSpPr txBox="1">
            <a:spLocks noChangeArrowheads="1"/>
          </p:cNvSpPr>
          <p:nvPr/>
        </p:nvSpPr>
        <p:spPr bwMode="auto">
          <a:xfrm>
            <a:off x="4930775" y="4502150"/>
            <a:ext cx="1512888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sz="2000" b="1">
                <a:latin typeface="+mj-ea"/>
                <a:ea typeface="+mj-ea"/>
              </a:rPr>
              <a:t>Activity</a:t>
            </a:r>
            <a:r>
              <a:rPr lang="zh-CN" altLang="en-US" sz="2000" b="1">
                <a:latin typeface="+mj-ea"/>
                <a:ea typeface="+mj-ea"/>
              </a:rPr>
              <a:t>新实例启动</a:t>
            </a:r>
          </a:p>
        </p:txBody>
      </p:sp>
      <p:sp>
        <p:nvSpPr>
          <p:cNvPr id="26648" name="Rectangle 7"/>
          <p:cNvSpPr>
            <a:spLocks noChangeArrowheads="1"/>
          </p:cNvSpPr>
          <p:nvPr/>
        </p:nvSpPr>
        <p:spPr bwMode="gray">
          <a:xfrm>
            <a:off x="611188" y="1071563"/>
            <a:ext cx="82819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Franklin Gothic Book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Franklin Gothic Book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Franklin Gothic Boo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Boo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9pPr>
          </a:lstStyle>
          <a:p>
            <a:pPr>
              <a:spcBef>
                <a:spcPct val="35000"/>
              </a:spcBef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9736250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0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08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0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0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0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08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0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0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0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08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08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08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0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08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08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08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20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08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08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08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20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08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0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0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20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08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08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208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20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08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08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08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73" grpId="0" animBg="1"/>
      <p:bldP spid="120880" grpId="0" animBg="1"/>
      <p:bldP spid="120881" grpId="0" animBg="1"/>
      <p:bldP spid="120882" grpId="0" animBg="1"/>
      <p:bldP spid="120883" grpId="0" animBg="1"/>
      <p:bldP spid="120884" grpId="0" animBg="1"/>
      <p:bldP spid="120885" grpId="0" animBg="1"/>
      <p:bldP spid="12088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850106"/>
          </a:xfrm>
        </p:spPr>
        <p:txBody>
          <a:bodyPr/>
          <a:lstStyle/>
          <a:p>
            <a:r>
              <a:rPr lang="zh-CN" altLang="en-US" sz="3600" b="1" dirty="0"/>
              <a:t>创建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71600" y="1628800"/>
            <a:ext cx="7467600" cy="4873752"/>
          </a:xfrm>
        </p:spPr>
        <p:txBody>
          <a:bodyPr/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zh-CN" altLang="en-US" sz="2800" dirty="0" smtClean="0">
                <a:latin typeface="Times New Roman" panose="02020603050405020304" pitchFamily="18" charset="0"/>
              </a:rPr>
              <a:t>定义</a:t>
            </a:r>
            <a:r>
              <a:rPr lang="zh-CN" altLang="en-US" sz="2800" dirty="0">
                <a:latin typeface="Times New Roman" panose="02020603050405020304" pitchFamily="18" charset="0"/>
              </a:rPr>
              <a:t>一个类，继承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Activity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zh-CN" altLang="en-US" sz="2800" dirty="0" smtClean="0">
                <a:latin typeface="Times New Roman" panose="02020603050405020304" pitchFamily="18" charset="0"/>
              </a:rPr>
              <a:t>在</a:t>
            </a:r>
            <a:r>
              <a:rPr lang="zh-CN" altLang="en-US" sz="2800" dirty="0">
                <a:latin typeface="Times New Roman" panose="02020603050405020304" pitchFamily="18" charset="0"/>
              </a:rPr>
              <a:t>该类中，复写</a:t>
            </a:r>
            <a:r>
              <a:rPr lang="en-US" altLang="zh-CN" sz="2800" dirty="0">
                <a:latin typeface="Times New Roman" panose="02020603050405020304" pitchFamily="18" charset="0"/>
              </a:rPr>
              <a:t>Activity</a:t>
            </a:r>
            <a:r>
              <a:rPr lang="zh-CN" altLang="en-US" sz="2800" dirty="0">
                <a:latin typeface="Times New Roman" panose="02020603050405020304" pitchFamily="18" charset="0"/>
              </a:rPr>
              <a:t>中的</a:t>
            </a:r>
            <a:r>
              <a:rPr lang="en-US" altLang="zh-CN" sz="2800" dirty="0" err="1">
                <a:latin typeface="Times New Roman" panose="02020603050405020304" pitchFamily="18" charset="0"/>
              </a:rPr>
              <a:t>onCreate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方法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zh-CN" altLang="en-US" sz="2800" dirty="0" smtClean="0">
                <a:latin typeface="Times New Roman" panose="02020603050405020304" pitchFamily="18" charset="0"/>
              </a:rPr>
              <a:t>在</a:t>
            </a:r>
            <a:r>
              <a:rPr lang="en-US" altLang="zh-CN" sz="2800" dirty="0" err="1">
                <a:latin typeface="Times New Roman" panose="02020603050405020304" pitchFamily="18" charset="0"/>
              </a:rPr>
              <a:t>AndroidManifest</a:t>
            </a:r>
            <a:r>
              <a:rPr lang="zh-CN" altLang="en-US" sz="2800" dirty="0">
                <a:latin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</a:rPr>
              <a:t>.xml</a:t>
            </a:r>
            <a:r>
              <a:rPr lang="zh-CN" altLang="en-US" sz="2800" dirty="0">
                <a:latin typeface="Times New Roman" panose="02020603050405020304" pitchFamily="18" charset="0"/>
              </a:rPr>
              <a:t>文件当中注册该</a:t>
            </a:r>
            <a:r>
              <a:rPr lang="en-US" altLang="zh-CN" sz="2800" dirty="0">
                <a:latin typeface="Times New Roman" panose="02020603050405020304" pitchFamily="18" charset="0"/>
              </a:rPr>
              <a:t>Activity</a:t>
            </a:r>
          </a:p>
          <a:p>
            <a:pPr marL="0" indent="457200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539552" y="2060848"/>
            <a:ext cx="432048" cy="432048"/>
          </a:xfrm>
          <a:prstGeom prst="ellipse">
            <a:avLst/>
          </a:prstGeom>
          <a:solidFill>
            <a:srgbClr val="2424FC"/>
          </a:solidFill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554899" y="2852936"/>
            <a:ext cx="432048" cy="432048"/>
          </a:xfrm>
          <a:prstGeom prst="ellipse">
            <a:avLst/>
          </a:prstGeom>
          <a:solidFill>
            <a:srgbClr val="2424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554899" y="3645024"/>
            <a:ext cx="432048" cy="432048"/>
          </a:xfrm>
          <a:prstGeom prst="ellipse">
            <a:avLst/>
          </a:prstGeom>
          <a:solidFill>
            <a:srgbClr val="2424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640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841" y="476672"/>
            <a:ext cx="7467600" cy="706090"/>
          </a:xfrm>
        </p:spPr>
        <p:txBody>
          <a:bodyPr>
            <a:normAutofit/>
          </a:bodyPr>
          <a:lstStyle/>
          <a:p>
            <a:r>
              <a:rPr lang="zh-CN" altLang="en-US" sz="3600" b="1" dirty="0" smtClean="0"/>
              <a:t>启动与关闭一</a:t>
            </a:r>
            <a:r>
              <a:rPr lang="zh-CN" altLang="en-US" sz="3600" b="1" dirty="0"/>
              <a:t>个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  <a:r>
              <a:rPr lang="zh-CN" altLang="en-US" sz="3600" b="1" dirty="0"/>
              <a:t>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70414" y="1568188"/>
            <a:ext cx="7634034" cy="3156956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生成一个意图对象</a:t>
            </a:r>
            <a:r>
              <a:rPr lang="en-US" altLang="zh-CN" sz="2800" dirty="0">
                <a:latin typeface="Times New Roman" panose="02020603050405020304" pitchFamily="18" charset="0"/>
              </a:rPr>
              <a:t>Intent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调用</a:t>
            </a:r>
            <a:r>
              <a:rPr lang="en-US" altLang="zh-CN" sz="2800" dirty="0" err="1">
                <a:latin typeface="Times New Roman" panose="02020603050405020304" pitchFamily="18" charset="0"/>
              </a:rPr>
              <a:t>setClass</a:t>
            </a:r>
            <a:r>
              <a:rPr lang="zh-CN" altLang="en-US" sz="2800" dirty="0">
                <a:latin typeface="Times New Roman" panose="02020603050405020304" pitchFamily="18" charset="0"/>
              </a:rPr>
              <a:t>方法设置所要启动的</a:t>
            </a:r>
            <a:r>
              <a:rPr lang="en-US" altLang="zh-CN" sz="2800" dirty="0">
                <a:latin typeface="Times New Roman" panose="02020603050405020304" pitchFamily="18" charset="0"/>
              </a:rPr>
              <a:t>Activity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调用</a:t>
            </a:r>
            <a:r>
              <a:rPr lang="en-US" altLang="zh-CN" sz="2800" dirty="0" err="1">
                <a:latin typeface="Times New Roman" panose="02020603050405020304" pitchFamily="18" charset="0"/>
              </a:rPr>
              <a:t>startActivity</a:t>
            </a:r>
            <a:r>
              <a:rPr lang="zh-CN" altLang="en-US" sz="2800" dirty="0">
                <a:latin typeface="Times New Roman" panose="02020603050405020304" pitchFamily="18" charset="0"/>
              </a:rPr>
              <a:t>方法启动</a:t>
            </a:r>
            <a:r>
              <a:rPr lang="en-US" altLang="zh-CN" sz="2800" dirty="0">
                <a:latin typeface="Times New Roman" panose="02020603050405020304" pitchFamily="18" charset="0"/>
              </a:rPr>
              <a:t>Activity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04438" y="1916832"/>
            <a:ext cx="432048" cy="432048"/>
          </a:xfrm>
          <a:prstGeom prst="ellipse">
            <a:avLst/>
          </a:prstGeom>
          <a:solidFill>
            <a:srgbClr val="2424FC"/>
          </a:solidFill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504438" y="2852936"/>
            <a:ext cx="432048" cy="432048"/>
          </a:xfrm>
          <a:prstGeom prst="ellipse">
            <a:avLst/>
          </a:prstGeom>
          <a:solidFill>
            <a:srgbClr val="2424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548814" y="3789040"/>
            <a:ext cx="432048" cy="432048"/>
          </a:xfrm>
          <a:prstGeom prst="ellipse">
            <a:avLst/>
          </a:prstGeom>
          <a:solidFill>
            <a:srgbClr val="2424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80862" y="4566323"/>
            <a:ext cx="4331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</a:rPr>
              <a:t>关闭</a:t>
            </a:r>
            <a:r>
              <a:rPr lang="en-US" altLang="zh-CN" sz="2800" dirty="0">
                <a:latin typeface="Times New Roman" panose="02020603050405020304" pitchFamily="18" charset="0"/>
              </a:rPr>
              <a:t>Activity</a:t>
            </a:r>
            <a:r>
              <a:rPr lang="zh-CN" altLang="en-US" sz="2800" dirty="0">
                <a:latin typeface="Times New Roman" panose="02020603050405020304" pitchFamily="18" charset="0"/>
              </a:rPr>
              <a:t>使用</a:t>
            </a:r>
            <a:r>
              <a:rPr lang="en-US" altLang="zh-CN" sz="2800" dirty="0">
                <a:latin typeface="Times New Roman" panose="02020603050405020304" pitchFamily="18" charset="0"/>
              </a:rPr>
              <a:t>finish</a:t>
            </a:r>
            <a:r>
              <a:rPr lang="zh-CN" altLang="en-US" sz="2800" dirty="0">
                <a:latin typeface="Times New Roman" panose="02020603050405020304" pitchFamily="18" charset="0"/>
              </a:rPr>
              <a:t>方法</a:t>
            </a:r>
          </a:p>
        </p:txBody>
      </p:sp>
    </p:spTree>
    <p:extLst>
      <p:ext uri="{BB962C8B-B14F-4D97-AF65-F5344CB8AC3E}">
        <p14:creationId xmlns:p14="http://schemas.microsoft.com/office/powerpoint/2010/main" val="221379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7467600" cy="850106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按钮事件处理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87218" y="1556792"/>
            <a:ext cx="8756781" cy="48737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800" dirty="0">
                <a:latin typeface="Times New Roman" panose="02020603050405020304" pitchFamily="18" charset="0"/>
              </a:rPr>
              <a:t>秉承</a:t>
            </a:r>
            <a:r>
              <a:rPr lang="en-US" altLang="zh-CN" sz="2800" dirty="0">
                <a:latin typeface="Times New Roman" panose="02020603050405020304" pitchFamily="18" charset="0"/>
              </a:rPr>
              <a:t>Java GUI</a:t>
            </a:r>
            <a:r>
              <a:rPr lang="zh-CN" altLang="en-US" sz="2800" dirty="0">
                <a:latin typeface="Times New Roman" panose="02020603050405020304" pitchFamily="18" charset="0"/>
              </a:rPr>
              <a:t>事件处理方式（事件、事件源、事件处理者）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800" dirty="0" smtClean="0">
                <a:latin typeface="Times New Roman" panose="02020603050405020304" pitchFamily="18" charset="0"/>
              </a:rPr>
              <a:t>三</a:t>
            </a:r>
            <a:r>
              <a:rPr lang="zh-CN" altLang="en-US" sz="2800" dirty="0">
                <a:latin typeface="Times New Roman" panose="02020603050405020304" pitchFamily="18" charset="0"/>
              </a:rPr>
              <a:t>种方式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marL="0" indent="72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 smtClean="0">
                <a:latin typeface="Times New Roman" panose="02020603050405020304" pitchFamily="18" charset="0"/>
              </a:rPr>
              <a:t>(1)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实现接口</a:t>
            </a:r>
            <a:r>
              <a:rPr lang="en-US" altLang="zh-CN" sz="2800" dirty="0">
                <a:latin typeface="Times New Roman" panose="02020603050405020304" pitchFamily="18" charset="0"/>
              </a:rPr>
              <a:t>(</a:t>
            </a:r>
            <a:r>
              <a:rPr lang="en-US" altLang="zh-CN" sz="2800" dirty="0" err="1" smtClean="0">
                <a:latin typeface="Times New Roman" panose="02020603050405020304" pitchFamily="18" charset="0"/>
              </a:rPr>
              <a:t>OnClickListener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800" dirty="0" err="1" smtClean="0">
                <a:latin typeface="Times New Roman" panose="02020603050405020304" pitchFamily="18" charset="0"/>
              </a:rPr>
              <a:t>onClick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(View </a:t>
            </a:r>
            <a:r>
              <a:rPr lang="en-US" altLang="zh-CN" sz="2800" dirty="0">
                <a:latin typeface="Times New Roman" panose="02020603050405020304" pitchFamily="18" charset="0"/>
              </a:rPr>
              <a:t>v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)         </a:t>
            </a:r>
            <a:r>
              <a:rPr lang="en-US" altLang="zh-CN" sz="2800" dirty="0" err="1" smtClean="0">
                <a:latin typeface="Times New Roman" panose="02020603050405020304" pitchFamily="18" charset="0"/>
              </a:rPr>
              <a:t>v.getId</a:t>
            </a:r>
            <a:r>
              <a:rPr lang="en-US" altLang="zh-CN" sz="2800" dirty="0">
                <a:latin typeface="Times New Roman" panose="02020603050405020304" pitchFamily="18" charset="0"/>
              </a:rPr>
              <a:t>()</a:t>
            </a:r>
            <a:r>
              <a:rPr lang="zh-CN" altLang="en-US" sz="2800" dirty="0">
                <a:latin typeface="Times New Roman" panose="02020603050405020304" pitchFamily="18" charset="0"/>
              </a:rPr>
              <a:t>获取事件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源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)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marL="0" indent="72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 smtClean="0">
                <a:latin typeface="Times New Roman" panose="02020603050405020304" pitchFamily="18" charset="0"/>
              </a:rPr>
              <a:t>(2)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内</a:t>
            </a:r>
            <a:r>
              <a:rPr lang="zh-CN" altLang="en-US" sz="2800" dirty="0">
                <a:latin typeface="Times New Roman" panose="02020603050405020304" pitchFamily="18" charset="0"/>
              </a:rPr>
              <a:t>部类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marL="0" indent="72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 smtClean="0">
                <a:latin typeface="Times New Roman" panose="02020603050405020304" pitchFamily="18" charset="0"/>
              </a:rPr>
              <a:t>(3)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匿名</a:t>
            </a:r>
            <a:r>
              <a:rPr lang="zh-CN" altLang="en-US" sz="2800" dirty="0">
                <a:latin typeface="Times New Roman" panose="02020603050405020304" pitchFamily="18" charset="0"/>
              </a:rPr>
              <a:t>类</a:t>
            </a:r>
          </a:p>
        </p:txBody>
      </p:sp>
    </p:spTree>
    <p:extLst>
      <p:ext uri="{BB962C8B-B14F-4D97-AF65-F5344CB8AC3E}">
        <p14:creationId xmlns:p14="http://schemas.microsoft.com/office/powerpoint/2010/main" val="54926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课堂实践：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界面上放置</a:t>
            </a:r>
            <a:r>
              <a:rPr lang="en-US" altLang="zh-CN" dirty="0"/>
              <a:t>2</a:t>
            </a:r>
            <a:r>
              <a:rPr lang="zh-CN" altLang="en-US" dirty="0"/>
              <a:t>个按钮和一个文本框，点击第一个按钮显示自己的基本信息（学号、姓名、爱好），点击第二个按钮显示系统当前时间。要求对</a:t>
            </a:r>
            <a:r>
              <a:rPr lang="en-US" altLang="zh-CN" dirty="0"/>
              <a:t>2</a:t>
            </a:r>
            <a:r>
              <a:rPr lang="zh-CN" altLang="en-US"/>
              <a:t>个按钮的监听采用两种方法实现（内部类、匿名类做监听器）</a:t>
            </a:r>
          </a:p>
        </p:txBody>
      </p:sp>
    </p:spTree>
    <p:extLst>
      <p:ext uri="{BB962C8B-B14F-4D97-AF65-F5344CB8AC3E}">
        <p14:creationId xmlns:p14="http://schemas.microsoft.com/office/powerpoint/2010/main" val="283515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2399" y="332656"/>
            <a:ext cx="8153400" cy="990600"/>
          </a:xfrm>
        </p:spPr>
        <p:txBody>
          <a:bodyPr>
            <a:normAutofit/>
          </a:bodyPr>
          <a:lstStyle/>
          <a:p>
            <a:r>
              <a:rPr lang="zh-CN" altLang="en-US" sz="3600" b="1" dirty="0" smtClean="0"/>
              <a:t>案例</a:t>
            </a:r>
            <a:endParaRPr lang="zh-CN" altLang="en-US" sz="3600" b="1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435280" cy="4997152"/>
          </a:xfrm>
        </p:spPr>
        <p:txBody>
          <a:bodyPr>
            <a:normAutofit/>
          </a:bodyPr>
          <a:lstStyle/>
          <a:p>
            <a:pPr marL="0" indent="45720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zh-CN" sz="2600" dirty="0">
                <a:latin typeface="Times New Roman" panose="02020603050405020304" pitchFamily="18" charset="0"/>
              </a:rPr>
              <a:t>定义两个</a:t>
            </a:r>
            <a:r>
              <a:rPr lang="en-US" altLang="zh-CN" sz="2600" dirty="0">
                <a:latin typeface="Times New Roman" panose="02020603050405020304" pitchFamily="18" charset="0"/>
              </a:rPr>
              <a:t>Activity</a:t>
            </a:r>
            <a:r>
              <a:rPr lang="zh-CN" altLang="zh-CN" sz="2600" dirty="0">
                <a:latin typeface="Times New Roman" panose="02020603050405020304" pitchFamily="18" charset="0"/>
              </a:rPr>
              <a:t>，第一</a:t>
            </a:r>
            <a:r>
              <a:rPr lang="zh-CN" altLang="zh-CN" sz="2600" dirty="0" smtClean="0">
                <a:latin typeface="Times New Roman" panose="02020603050405020304" pitchFamily="18" charset="0"/>
              </a:rPr>
              <a:t>个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Activity</a:t>
            </a:r>
            <a:r>
              <a:rPr lang="zh-CN" altLang="zh-CN" sz="2600" dirty="0">
                <a:latin typeface="Times New Roman" panose="02020603050405020304" pitchFamily="18" charset="0"/>
              </a:rPr>
              <a:t>中有个标签，标签的内容为“第一</a:t>
            </a:r>
            <a:r>
              <a:rPr lang="zh-CN" altLang="zh-CN" sz="2600" dirty="0" smtClean="0">
                <a:latin typeface="Times New Roman" panose="02020603050405020304" pitchFamily="18" charset="0"/>
              </a:rPr>
              <a:t>个</a:t>
            </a:r>
            <a:r>
              <a:rPr lang="en-US" altLang="zh-CN" sz="2600" dirty="0">
                <a:latin typeface="Times New Roman" panose="02020603050405020304" pitchFamily="18" charset="0"/>
              </a:rPr>
              <a:t>A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ctivity</a:t>
            </a:r>
            <a:r>
              <a:rPr lang="zh-CN" altLang="zh-CN" sz="2600" dirty="0">
                <a:latin typeface="Times New Roman" panose="02020603050405020304" pitchFamily="18" charset="0"/>
              </a:rPr>
              <a:t>”，还有一</a:t>
            </a:r>
            <a:r>
              <a:rPr lang="zh-CN" altLang="zh-CN" sz="2600" dirty="0" smtClean="0">
                <a:latin typeface="Times New Roman" panose="02020603050405020304" pitchFamily="18" charset="0"/>
              </a:rPr>
              <a:t>个</a:t>
            </a:r>
            <a:r>
              <a:rPr lang="en-US" altLang="zh-CN" sz="2600" dirty="0">
                <a:latin typeface="Times New Roman" panose="02020603050405020304" pitchFamily="18" charset="0"/>
              </a:rPr>
              <a:t>B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utton,</a:t>
            </a:r>
            <a:r>
              <a:rPr lang="en-US" altLang="zh-CN" sz="2600" dirty="0">
                <a:latin typeface="Times New Roman" panose="02020603050405020304" pitchFamily="18" charset="0"/>
              </a:rPr>
              <a:t> B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utton</a:t>
            </a:r>
            <a:r>
              <a:rPr lang="zh-CN" altLang="zh-CN" sz="2600" dirty="0">
                <a:latin typeface="Times New Roman" panose="02020603050405020304" pitchFamily="18" charset="0"/>
              </a:rPr>
              <a:t>显示的内容为“启动第二</a:t>
            </a:r>
            <a:r>
              <a:rPr lang="zh-CN" altLang="zh-CN" sz="2600" dirty="0" smtClean="0">
                <a:latin typeface="Times New Roman" panose="02020603050405020304" pitchFamily="18" charset="0"/>
              </a:rPr>
              <a:t>个</a:t>
            </a:r>
            <a:r>
              <a:rPr lang="en-US" altLang="zh-CN" sz="2600" dirty="0">
                <a:latin typeface="Times New Roman" panose="02020603050405020304" pitchFamily="18" charset="0"/>
              </a:rPr>
              <a:t>A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ctivity</a:t>
            </a:r>
            <a:r>
              <a:rPr lang="en-US" altLang="zh-CN" sz="2600" dirty="0">
                <a:latin typeface="Times New Roman" panose="02020603050405020304" pitchFamily="18" charset="0"/>
              </a:rPr>
              <a:t>”,</a:t>
            </a:r>
            <a:r>
              <a:rPr lang="zh-CN" altLang="zh-CN" sz="2600" dirty="0">
                <a:latin typeface="Times New Roman" panose="02020603050405020304" pitchFamily="18" charset="0"/>
              </a:rPr>
              <a:t>第二</a:t>
            </a:r>
            <a:r>
              <a:rPr lang="zh-CN" altLang="zh-CN" sz="2600" dirty="0" smtClean="0">
                <a:latin typeface="Times New Roman" panose="02020603050405020304" pitchFamily="18" charset="0"/>
              </a:rPr>
              <a:t>个</a:t>
            </a:r>
            <a:r>
              <a:rPr lang="en-US" altLang="zh-CN" sz="2600" dirty="0">
                <a:latin typeface="Times New Roman" panose="02020603050405020304" pitchFamily="18" charset="0"/>
              </a:rPr>
              <a:t>A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ctivity</a:t>
            </a:r>
            <a:r>
              <a:rPr lang="zh-CN" altLang="zh-CN" sz="2600" dirty="0">
                <a:latin typeface="Times New Roman" panose="02020603050405020304" pitchFamily="18" charset="0"/>
              </a:rPr>
              <a:t>有一个标签，标签内容为“第二</a:t>
            </a:r>
            <a:r>
              <a:rPr lang="zh-CN" altLang="zh-CN" sz="2600" dirty="0" smtClean="0">
                <a:latin typeface="Times New Roman" panose="02020603050405020304" pitchFamily="18" charset="0"/>
              </a:rPr>
              <a:t>个</a:t>
            </a:r>
            <a:r>
              <a:rPr lang="en-US" altLang="zh-CN" sz="2600" dirty="0">
                <a:latin typeface="Times New Roman" panose="02020603050405020304" pitchFamily="18" charset="0"/>
              </a:rPr>
              <a:t>A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ctivity</a:t>
            </a:r>
            <a:r>
              <a:rPr lang="zh-CN" altLang="zh-CN" sz="2600" dirty="0">
                <a:latin typeface="Times New Roman" panose="02020603050405020304" pitchFamily="18" charset="0"/>
              </a:rPr>
              <a:t>”，还有一</a:t>
            </a:r>
            <a:r>
              <a:rPr lang="zh-CN" altLang="zh-CN" sz="2600" dirty="0" smtClean="0">
                <a:latin typeface="Times New Roman" panose="02020603050405020304" pitchFamily="18" charset="0"/>
              </a:rPr>
              <a:t>个</a:t>
            </a:r>
            <a:r>
              <a:rPr lang="en-US" altLang="zh-CN" sz="2600" dirty="0">
                <a:latin typeface="Times New Roman" panose="02020603050405020304" pitchFamily="18" charset="0"/>
              </a:rPr>
              <a:t>B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utton,</a:t>
            </a:r>
            <a:r>
              <a:rPr lang="en-US" altLang="zh-CN" sz="2600" dirty="0">
                <a:latin typeface="Times New Roman" panose="02020603050405020304" pitchFamily="18" charset="0"/>
              </a:rPr>
              <a:t> B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utton</a:t>
            </a:r>
            <a:r>
              <a:rPr lang="zh-CN" altLang="zh-CN" sz="2600" dirty="0">
                <a:latin typeface="Times New Roman" panose="02020603050405020304" pitchFamily="18" charset="0"/>
              </a:rPr>
              <a:t>显示的内容为“返回第一</a:t>
            </a:r>
            <a:r>
              <a:rPr lang="zh-CN" altLang="zh-CN" sz="2600" dirty="0" smtClean="0">
                <a:latin typeface="Times New Roman" panose="02020603050405020304" pitchFamily="18" charset="0"/>
              </a:rPr>
              <a:t>个</a:t>
            </a:r>
            <a:r>
              <a:rPr lang="en-US" altLang="zh-CN" sz="2600" dirty="0">
                <a:latin typeface="Times New Roman" panose="02020603050405020304" pitchFamily="18" charset="0"/>
              </a:rPr>
              <a:t>A</a:t>
            </a:r>
            <a:r>
              <a:rPr lang="en-US" altLang="zh-CN" sz="2600" dirty="0" smtClean="0">
                <a:latin typeface="Times New Roman" panose="02020603050405020304" pitchFamily="18" charset="0"/>
              </a:rPr>
              <a:t>ctivity”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。在</a:t>
            </a:r>
            <a:r>
              <a:rPr lang="zh-CN" altLang="en-US" sz="2600" dirty="0">
                <a:latin typeface="Times New Roman" panose="02020603050405020304" pitchFamily="18" charset="0"/>
              </a:rPr>
              <a:t>两个</a:t>
            </a:r>
            <a:r>
              <a:rPr lang="en-US" altLang="zh-CN" sz="2600" dirty="0">
                <a:latin typeface="Times New Roman" panose="02020603050405020304" pitchFamily="18" charset="0"/>
              </a:rPr>
              <a:t>Activity</a:t>
            </a:r>
            <a:r>
              <a:rPr lang="zh-CN" altLang="en-US" sz="2600" dirty="0">
                <a:latin typeface="Times New Roman" panose="02020603050405020304" pitchFamily="18" charset="0"/>
              </a:rPr>
              <a:t>中分别都重写了</a:t>
            </a:r>
            <a:r>
              <a:rPr lang="en-US" altLang="zh-CN" sz="2600" dirty="0">
                <a:latin typeface="Times New Roman" panose="02020603050405020304" pitchFamily="18" charset="0"/>
              </a:rPr>
              <a:t>Activity</a:t>
            </a:r>
            <a:r>
              <a:rPr lang="zh-CN" altLang="en-US" sz="2600" dirty="0">
                <a:latin typeface="Times New Roman" panose="02020603050405020304" pitchFamily="18" charset="0"/>
              </a:rPr>
              <a:t>的</a:t>
            </a:r>
            <a:r>
              <a:rPr lang="en-US" altLang="zh-CN" sz="2600" dirty="0">
                <a:latin typeface="Times New Roman" panose="02020603050405020304" pitchFamily="18" charset="0"/>
              </a:rPr>
              <a:t>7</a:t>
            </a:r>
            <a:r>
              <a:rPr lang="zh-CN" altLang="en-US" sz="2600" dirty="0">
                <a:latin typeface="Times New Roman" panose="02020603050405020304" pitchFamily="18" charset="0"/>
              </a:rPr>
              <a:t>个回调函数，在每个回调函数中用</a:t>
            </a:r>
            <a:r>
              <a:rPr lang="en-US" altLang="zh-CN" sz="2600" dirty="0" err="1">
                <a:latin typeface="Times New Roman" panose="02020603050405020304" pitchFamily="18" charset="0"/>
              </a:rPr>
              <a:t>System.out</a:t>
            </a:r>
            <a:r>
              <a:rPr lang="zh-CN" altLang="en-US" sz="2600" dirty="0">
                <a:latin typeface="Times New Roman" panose="02020603050405020304" pitchFamily="18" charset="0"/>
              </a:rPr>
              <a:t>输出如下内容</a:t>
            </a:r>
            <a:r>
              <a:rPr lang="zh-CN" altLang="en-US" sz="2600" dirty="0" smtClean="0">
                <a:latin typeface="Times New Roman" panose="02020603050405020304" pitchFamily="18" charset="0"/>
              </a:rPr>
              <a:t>：“</a:t>
            </a:r>
            <a:r>
              <a:rPr lang="zh-CN" altLang="en-US" sz="2600" dirty="0">
                <a:latin typeface="Times New Roman" panose="02020603050405020304" pitchFamily="18" charset="0"/>
              </a:rPr>
              <a:t>当前</a:t>
            </a:r>
            <a:r>
              <a:rPr lang="en-US" altLang="zh-CN" sz="2600" dirty="0">
                <a:latin typeface="Times New Roman" panose="02020603050405020304" pitchFamily="18" charset="0"/>
              </a:rPr>
              <a:t>Activity</a:t>
            </a:r>
            <a:r>
              <a:rPr lang="zh-CN" altLang="en-US" sz="2600" dirty="0">
                <a:latin typeface="Times New Roman" panose="02020603050405020304" pitchFamily="18" charset="0"/>
              </a:rPr>
              <a:t>的名字：所在函数的名字”</a:t>
            </a:r>
            <a:endParaRPr lang="en-US" altLang="zh-CN" sz="2600" dirty="0">
              <a:latin typeface="Times New Roman" panose="02020603050405020304" pitchFamily="18" charset="0"/>
            </a:endParaRPr>
          </a:p>
          <a:p>
            <a:pPr marL="0" indent="45720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600" dirty="0">
                <a:latin typeface="Times New Roman" panose="02020603050405020304" pitchFamily="18" charset="0"/>
              </a:rPr>
              <a:t>用</a:t>
            </a:r>
            <a:r>
              <a:rPr lang="en-US" altLang="zh-CN" sz="2600" dirty="0" err="1">
                <a:latin typeface="Times New Roman" panose="02020603050405020304" pitchFamily="18" charset="0"/>
              </a:rPr>
              <a:t>logCat</a:t>
            </a:r>
            <a:r>
              <a:rPr lang="zh-CN" altLang="en-US" sz="2600" dirty="0">
                <a:latin typeface="Times New Roman" panose="02020603050405020304" pitchFamily="18" charset="0"/>
              </a:rPr>
              <a:t>调试工具输出查看结果，思考各回调函数的执行时机。</a:t>
            </a:r>
          </a:p>
          <a:p>
            <a:pPr marL="0" indent="457200">
              <a:lnSpc>
                <a:spcPct val="170000"/>
              </a:lnSpc>
              <a:spcBef>
                <a:spcPts val="0"/>
              </a:spcBef>
              <a:buNone/>
            </a:pPr>
            <a:endParaRPr lang="zh-CN" altLang="zh-CN" sz="3000" dirty="0">
              <a:latin typeface="Times New Roman" panose="02020603050405020304" pitchFamily="18" charset="0"/>
            </a:endParaRPr>
          </a:p>
          <a:p>
            <a:pPr indent="457200">
              <a:lnSpc>
                <a:spcPct val="170000"/>
              </a:lnSpc>
              <a:spcBef>
                <a:spcPts val="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809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0" y="1556792"/>
            <a:ext cx="8351837" cy="554355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3900" lvl="1" indent="-361950">
              <a:lnSpc>
                <a:spcPct val="130000"/>
              </a:lnSpc>
              <a:buClr>
                <a:schemeClr val="tx2">
                  <a:lumMod val="75000"/>
                  <a:lumOff val="2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200" dirty="0" smtClean="0">
                <a:latin typeface="+mj-ea"/>
                <a:ea typeface="+mj-ea"/>
              </a:rPr>
              <a:t>有两个</a:t>
            </a:r>
            <a:r>
              <a:rPr lang="en-US" altLang="zh-CN" sz="2200" dirty="0" smtClean="0">
                <a:latin typeface="+mj-ea"/>
                <a:ea typeface="+mj-ea"/>
              </a:rPr>
              <a:t>Activity</a:t>
            </a:r>
            <a:r>
              <a:rPr lang="zh-CN" altLang="en-US" sz="2200" dirty="0" smtClean="0">
                <a:latin typeface="+mj-ea"/>
                <a:ea typeface="+mj-ea"/>
              </a:rPr>
              <a:t>：</a:t>
            </a:r>
            <a:r>
              <a:rPr lang="en-US" altLang="zh-CN" sz="2200" dirty="0" err="1" smtClean="0">
                <a:latin typeface="+mj-ea"/>
                <a:ea typeface="+mj-ea"/>
              </a:rPr>
              <a:t>ActivityMain</a:t>
            </a:r>
            <a:r>
              <a:rPr lang="zh-CN" altLang="en-US" sz="2200" dirty="0" smtClean="0">
                <a:latin typeface="+mj-ea"/>
                <a:ea typeface="+mj-ea"/>
              </a:rPr>
              <a:t>和</a:t>
            </a:r>
            <a:r>
              <a:rPr lang="en-US" altLang="zh-CN" sz="2200" dirty="0" err="1" smtClean="0">
                <a:latin typeface="+mj-ea"/>
                <a:ea typeface="+mj-ea"/>
              </a:rPr>
              <a:t>ActivitySub</a:t>
            </a:r>
            <a:r>
              <a:rPr lang="zh-CN" altLang="en-US" sz="2200" dirty="0" smtClean="0">
                <a:latin typeface="+mj-ea"/>
                <a:ea typeface="+mj-ea"/>
              </a:rPr>
              <a:t>。</a:t>
            </a:r>
          </a:p>
          <a:p>
            <a:pPr marL="1123950" lvl="2" indent="-361950">
              <a:lnSpc>
                <a:spcPct val="120000"/>
              </a:lnSpc>
              <a:spcBef>
                <a:spcPts val="430"/>
              </a:spcBef>
              <a:buClr>
                <a:schemeClr val="tx2">
                  <a:lumMod val="75000"/>
                  <a:lumOff val="25000"/>
                </a:schemeClr>
              </a:buClr>
              <a:buSzPct val="66000"/>
              <a:buFont typeface="Wingdings" pitchFamily="2" charset="2"/>
              <a:buChar char="u"/>
              <a:defRPr/>
            </a:pPr>
            <a:r>
              <a:rPr lang="en-US" altLang="zh-CN" sz="2000" dirty="0" err="1" smtClean="0">
                <a:latin typeface="+mj-ea"/>
                <a:ea typeface="+mj-ea"/>
              </a:rPr>
              <a:t>ActivityMain</a:t>
            </a:r>
            <a:r>
              <a:rPr lang="zh-CN" altLang="en-US" sz="2000" dirty="0" smtClean="0">
                <a:latin typeface="+mj-ea"/>
                <a:ea typeface="+mj-ea"/>
              </a:rPr>
              <a:t>为首次进行的</a:t>
            </a:r>
            <a:r>
              <a:rPr lang="en-US" altLang="zh-CN" sz="2000" dirty="0" smtClean="0">
                <a:latin typeface="+mj-ea"/>
                <a:ea typeface="+mj-ea"/>
              </a:rPr>
              <a:t>Activity</a:t>
            </a:r>
            <a:r>
              <a:rPr lang="zh-CN" altLang="en-US" sz="2000" dirty="0" smtClean="0">
                <a:latin typeface="+mj-ea"/>
                <a:ea typeface="+mj-ea"/>
              </a:rPr>
              <a:t>；</a:t>
            </a:r>
          </a:p>
          <a:p>
            <a:pPr marL="1123950" lvl="2" indent="-361950">
              <a:lnSpc>
                <a:spcPct val="120000"/>
              </a:lnSpc>
              <a:spcBef>
                <a:spcPts val="430"/>
              </a:spcBef>
              <a:buClr>
                <a:schemeClr val="tx2">
                  <a:lumMod val="75000"/>
                  <a:lumOff val="25000"/>
                </a:schemeClr>
              </a:buClr>
              <a:buSzPct val="66000"/>
              <a:buFont typeface="Wingdings" pitchFamily="2" charset="2"/>
              <a:buChar char="u"/>
              <a:defRPr/>
            </a:pPr>
            <a:r>
              <a:rPr lang="zh-CN" altLang="en-US" sz="2000" dirty="0" smtClean="0">
                <a:latin typeface="+mj-ea"/>
                <a:ea typeface="+mj-ea"/>
              </a:rPr>
              <a:t>使用单击按钮来实现两个</a:t>
            </a:r>
            <a:r>
              <a:rPr lang="en-US" altLang="zh-CN" sz="2000" dirty="0" smtClean="0">
                <a:latin typeface="+mj-ea"/>
                <a:ea typeface="+mj-ea"/>
              </a:rPr>
              <a:t>Activity</a:t>
            </a:r>
            <a:r>
              <a:rPr lang="zh-CN" altLang="en-US" sz="2000" dirty="0" smtClean="0">
                <a:latin typeface="+mj-ea"/>
                <a:ea typeface="+mj-ea"/>
              </a:rPr>
              <a:t>的相互跳转；</a:t>
            </a:r>
          </a:p>
          <a:p>
            <a:pPr marL="1123950" lvl="2" indent="-361950">
              <a:lnSpc>
                <a:spcPct val="120000"/>
              </a:lnSpc>
              <a:spcBef>
                <a:spcPts val="430"/>
              </a:spcBef>
              <a:buClr>
                <a:schemeClr val="tx2">
                  <a:lumMod val="75000"/>
                  <a:lumOff val="25000"/>
                </a:schemeClr>
              </a:buClr>
              <a:buSzPct val="66000"/>
              <a:buFont typeface="Wingdings" pitchFamily="2" charset="2"/>
              <a:buChar char="u"/>
              <a:defRPr/>
            </a:pPr>
            <a:r>
              <a:rPr lang="zh-CN" altLang="en-US" sz="2000" dirty="0" smtClean="0">
                <a:latin typeface="+mj-ea"/>
                <a:ea typeface="+mj-ea"/>
              </a:rPr>
              <a:t>使用</a:t>
            </a:r>
            <a:r>
              <a:rPr lang="en-US" altLang="zh-CN" sz="2000" dirty="0" smtClean="0">
                <a:latin typeface="+mj-ea"/>
                <a:ea typeface="+mj-ea"/>
              </a:rPr>
              <a:t>Intent</a:t>
            </a:r>
            <a:r>
              <a:rPr lang="zh-CN" altLang="en-US" sz="2000" dirty="0" smtClean="0">
                <a:latin typeface="+mj-ea"/>
                <a:ea typeface="+mj-ea"/>
              </a:rPr>
              <a:t>对象实现两个</a:t>
            </a:r>
            <a:r>
              <a:rPr lang="en-US" altLang="zh-CN" sz="2000" dirty="0" smtClean="0">
                <a:latin typeface="+mj-ea"/>
                <a:ea typeface="+mj-ea"/>
              </a:rPr>
              <a:t>Activity</a:t>
            </a:r>
            <a:r>
              <a:rPr lang="zh-CN" altLang="en-US" sz="2000" dirty="0" smtClean="0">
                <a:latin typeface="+mj-ea"/>
                <a:ea typeface="+mj-ea"/>
              </a:rPr>
              <a:t>之间的数据传递；</a:t>
            </a:r>
          </a:p>
          <a:p>
            <a:pPr marL="1123950" lvl="2" indent="-361950">
              <a:lnSpc>
                <a:spcPct val="120000"/>
              </a:lnSpc>
              <a:spcBef>
                <a:spcPts val="430"/>
              </a:spcBef>
              <a:buClr>
                <a:schemeClr val="tx2">
                  <a:lumMod val="75000"/>
                  <a:lumOff val="25000"/>
                </a:schemeClr>
              </a:buClr>
              <a:buSzPct val="66000"/>
              <a:buFont typeface="Wingdings" pitchFamily="2" charset="2"/>
              <a:buChar char="u"/>
              <a:defRPr/>
            </a:pPr>
            <a:r>
              <a:rPr lang="zh-CN" altLang="en-US" sz="2000" dirty="0" smtClean="0">
                <a:latin typeface="+mj-ea"/>
                <a:ea typeface="+mj-ea"/>
              </a:rPr>
              <a:t>在标题栏显示当前信息。</a:t>
            </a:r>
          </a:p>
          <a:p>
            <a:pPr marL="723900" lvl="1" indent="-361950">
              <a:lnSpc>
                <a:spcPct val="130000"/>
              </a:lnSpc>
              <a:buClr>
                <a:schemeClr val="tx2">
                  <a:lumMod val="75000"/>
                  <a:lumOff val="2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200" dirty="0" smtClean="0">
                <a:latin typeface="+mj-ea"/>
                <a:ea typeface="+mj-ea"/>
              </a:rPr>
              <a:t> 项目</a:t>
            </a:r>
          </a:p>
          <a:p>
            <a:pPr marL="1123950" lvl="2" indent="-361950">
              <a:lnSpc>
                <a:spcPct val="120000"/>
              </a:lnSpc>
              <a:spcBef>
                <a:spcPts val="430"/>
              </a:spcBef>
              <a:buClr>
                <a:schemeClr val="tx2">
                  <a:lumMod val="75000"/>
                  <a:lumOff val="25000"/>
                </a:schemeClr>
              </a:buClr>
              <a:buSzPct val="66000"/>
              <a:buFont typeface="Wingdings" pitchFamily="2" charset="2"/>
              <a:buChar char="u"/>
              <a:defRPr/>
            </a:pPr>
            <a:r>
              <a:rPr lang="zh-CN" altLang="en-US" sz="2000" dirty="0" smtClean="0">
                <a:latin typeface="+mj-ea"/>
                <a:ea typeface="+mj-ea"/>
              </a:rPr>
              <a:t>项目名为：</a:t>
            </a:r>
            <a:r>
              <a:rPr lang="en-US" altLang="zh-CN" sz="2000" dirty="0" err="1" smtClean="0">
                <a:latin typeface="+mj-ea"/>
                <a:ea typeface="+mj-ea"/>
              </a:rPr>
              <a:t>Activity_Intent</a:t>
            </a:r>
            <a:endParaRPr lang="en-US" altLang="zh-CN" sz="2000" dirty="0" smtClean="0">
              <a:latin typeface="+mj-ea"/>
              <a:ea typeface="+mj-ea"/>
            </a:endParaRPr>
          </a:p>
          <a:p>
            <a:pPr marL="1123950" lvl="2" indent="-361950">
              <a:lnSpc>
                <a:spcPct val="120000"/>
              </a:lnSpc>
              <a:spcBef>
                <a:spcPts val="430"/>
              </a:spcBef>
              <a:buClr>
                <a:schemeClr val="tx2">
                  <a:lumMod val="75000"/>
                  <a:lumOff val="25000"/>
                </a:schemeClr>
              </a:buClr>
              <a:buSzPct val="66000"/>
              <a:buFont typeface="Wingdings" pitchFamily="2" charset="2"/>
              <a:buChar char="u"/>
              <a:defRPr/>
            </a:pPr>
            <a:r>
              <a:rPr lang="zh-CN" altLang="en-US" sz="2000" dirty="0" smtClean="0">
                <a:latin typeface="+mj-ea"/>
                <a:ea typeface="+mj-ea"/>
              </a:rPr>
              <a:t>包名为：</a:t>
            </a:r>
            <a:r>
              <a:rPr lang="en-US" altLang="zh-CN" sz="2000" dirty="0" err="1" smtClean="0">
                <a:latin typeface="+mj-ea"/>
                <a:ea typeface="+mj-ea"/>
              </a:rPr>
              <a:t>cn.com.sgmsc.Activity_Intent</a:t>
            </a:r>
            <a:endParaRPr lang="zh-CN" altLang="en-US" sz="2000" dirty="0" smtClean="0">
              <a:latin typeface="+mj-ea"/>
              <a:ea typeface="+mj-ea"/>
            </a:endParaRPr>
          </a:p>
          <a:p>
            <a:pPr marL="1123950" lvl="2" indent="-361950">
              <a:lnSpc>
                <a:spcPct val="120000"/>
              </a:lnSpc>
              <a:spcBef>
                <a:spcPts val="430"/>
              </a:spcBef>
              <a:buClr>
                <a:schemeClr val="tx2">
                  <a:lumMod val="75000"/>
                  <a:lumOff val="25000"/>
                </a:schemeClr>
              </a:buClr>
              <a:buSzPct val="66000"/>
              <a:buFont typeface="Wingdings" pitchFamily="2" charset="2"/>
              <a:buChar char="u"/>
              <a:defRPr/>
            </a:pPr>
            <a:r>
              <a:rPr lang="en-US" altLang="zh-CN" sz="2000" dirty="0" err="1" smtClean="0">
                <a:latin typeface="+mj-ea"/>
                <a:ea typeface="+mj-ea"/>
              </a:rPr>
              <a:t>ActivityMain</a:t>
            </a:r>
            <a:r>
              <a:rPr lang="zh-CN" altLang="en-US" sz="2000" dirty="0" smtClean="0">
                <a:latin typeface="+mj-ea"/>
                <a:ea typeface="+mj-ea"/>
              </a:rPr>
              <a:t>的布局文件为：</a:t>
            </a:r>
            <a:r>
              <a:rPr lang="en-US" altLang="zh-CN" sz="2000" dirty="0" smtClean="0">
                <a:latin typeface="+mj-ea"/>
                <a:ea typeface="+mj-ea"/>
              </a:rPr>
              <a:t>main.xml</a:t>
            </a:r>
          </a:p>
          <a:p>
            <a:pPr marL="1123950" lvl="2" indent="-361950">
              <a:lnSpc>
                <a:spcPct val="120000"/>
              </a:lnSpc>
              <a:spcBef>
                <a:spcPts val="430"/>
              </a:spcBef>
              <a:buClr>
                <a:schemeClr val="tx2">
                  <a:lumMod val="75000"/>
                  <a:lumOff val="25000"/>
                </a:schemeClr>
              </a:buClr>
              <a:buSzPct val="66000"/>
              <a:buFont typeface="Wingdings" pitchFamily="2" charset="2"/>
              <a:buChar char="u"/>
              <a:defRPr/>
            </a:pPr>
            <a:r>
              <a:rPr lang="en-US" altLang="zh-CN" sz="2000" dirty="0" err="1" smtClean="0">
                <a:latin typeface="+mj-ea"/>
                <a:ea typeface="+mj-ea"/>
              </a:rPr>
              <a:t>ActivityMain</a:t>
            </a:r>
            <a:r>
              <a:rPr lang="zh-CN" altLang="en-US" sz="2000" dirty="0" smtClean="0">
                <a:latin typeface="+mj-ea"/>
                <a:ea typeface="+mj-ea"/>
              </a:rPr>
              <a:t>的</a:t>
            </a:r>
            <a:r>
              <a:rPr lang="en-US" altLang="zh-CN" sz="2000" dirty="0" smtClean="0">
                <a:latin typeface="+mj-ea"/>
                <a:ea typeface="+mj-ea"/>
              </a:rPr>
              <a:t>java</a:t>
            </a:r>
            <a:r>
              <a:rPr lang="zh-CN" altLang="en-US" sz="2000" dirty="0" smtClean="0">
                <a:latin typeface="+mj-ea"/>
                <a:ea typeface="+mj-ea"/>
              </a:rPr>
              <a:t>代码文件为：</a:t>
            </a:r>
            <a:r>
              <a:rPr lang="en-US" altLang="zh-CN" sz="2000" dirty="0" smtClean="0">
                <a:latin typeface="+mj-ea"/>
                <a:ea typeface="+mj-ea"/>
              </a:rPr>
              <a:t>ActivityMain.java</a:t>
            </a:r>
          </a:p>
          <a:p>
            <a:pPr marL="1123950" lvl="2" indent="-361950">
              <a:lnSpc>
                <a:spcPct val="120000"/>
              </a:lnSpc>
              <a:spcBef>
                <a:spcPts val="430"/>
              </a:spcBef>
              <a:buClr>
                <a:schemeClr val="tx2">
                  <a:lumMod val="75000"/>
                  <a:lumOff val="25000"/>
                </a:schemeClr>
              </a:buClr>
              <a:buSzPct val="66000"/>
              <a:buFont typeface="Wingdings" pitchFamily="2" charset="2"/>
              <a:buChar char="u"/>
              <a:defRPr/>
            </a:pPr>
            <a:r>
              <a:rPr lang="en-US" altLang="zh-CN" sz="2000" dirty="0" err="1" smtClean="0">
                <a:latin typeface="+mj-ea"/>
                <a:ea typeface="+mj-ea"/>
              </a:rPr>
              <a:t>ActivitySub</a:t>
            </a:r>
            <a:r>
              <a:rPr lang="zh-CN" altLang="en-US" sz="2000" dirty="0" smtClean="0">
                <a:latin typeface="+mj-ea"/>
                <a:ea typeface="+mj-ea"/>
              </a:rPr>
              <a:t>的布局文件为：</a:t>
            </a:r>
            <a:r>
              <a:rPr lang="en-US" altLang="zh-CN" sz="2000" dirty="0" smtClean="0">
                <a:latin typeface="+mj-ea"/>
                <a:ea typeface="+mj-ea"/>
              </a:rPr>
              <a:t>subactivity.xml</a:t>
            </a:r>
          </a:p>
          <a:p>
            <a:pPr marL="1123950" lvl="2" indent="-361950">
              <a:lnSpc>
                <a:spcPct val="120000"/>
              </a:lnSpc>
              <a:spcBef>
                <a:spcPts val="430"/>
              </a:spcBef>
              <a:buClr>
                <a:schemeClr val="tx2">
                  <a:lumMod val="75000"/>
                  <a:lumOff val="25000"/>
                </a:schemeClr>
              </a:buClr>
              <a:buSzPct val="66000"/>
              <a:buFont typeface="Wingdings" pitchFamily="2" charset="2"/>
              <a:buChar char="u"/>
              <a:defRPr/>
            </a:pPr>
            <a:r>
              <a:rPr lang="en-US" altLang="zh-CN" sz="2000" dirty="0" err="1" smtClean="0">
                <a:latin typeface="+mj-ea"/>
                <a:ea typeface="+mj-ea"/>
              </a:rPr>
              <a:t>ActivitySub</a:t>
            </a:r>
            <a:r>
              <a:rPr lang="zh-CN" altLang="en-US" sz="2000" dirty="0" smtClean="0">
                <a:latin typeface="+mj-ea"/>
                <a:ea typeface="+mj-ea"/>
              </a:rPr>
              <a:t>的</a:t>
            </a:r>
            <a:r>
              <a:rPr lang="en-US" altLang="zh-CN" sz="2000" dirty="0" smtClean="0">
                <a:latin typeface="+mj-ea"/>
                <a:ea typeface="+mj-ea"/>
              </a:rPr>
              <a:t>java</a:t>
            </a:r>
            <a:r>
              <a:rPr lang="zh-CN" altLang="en-US" sz="2000" dirty="0" smtClean="0">
                <a:latin typeface="+mj-ea"/>
                <a:ea typeface="+mj-ea"/>
              </a:rPr>
              <a:t>代码文件为：</a:t>
            </a:r>
            <a:r>
              <a:rPr lang="en-US" altLang="zh-CN" sz="2000" dirty="0" smtClean="0">
                <a:latin typeface="+mj-ea"/>
                <a:ea typeface="+mj-ea"/>
              </a:rPr>
              <a:t>ActivitySub.java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7467600" cy="850106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2400" b="1" dirty="0" smtClean="0">
                <a:solidFill>
                  <a:srgbClr val="1C2D40"/>
                </a:solidFill>
                <a:latin typeface="+mj-ea"/>
              </a:rPr>
              <a:t>案例步骤</a:t>
            </a:r>
            <a:endParaRPr lang="en-US" altLang="zh-CN" sz="2400" b="1" dirty="0">
              <a:solidFill>
                <a:srgbClr val="1C2D4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689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380243" cy="9906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Android</a:t>
            </a:r>
            <a:r>
              <a:rPr lang="zh-CN" altLang="en-US" dirty="0">
                <a:latin typeface="Times New Roman" panose="02020603050405020304" pitchFamily="18" charset="0"/>
              </a:rPr>
              <a:t>四大</a:t>
            </a:r>
            <a:r>
              <a:rPr lang="zh-CN" altLang="en-US" dirty="0" smtClean="0">
                <a:latin typeface="Times New Roman" panose="02020603050405020304" pitchFamily="18" charset="0"/>
              </a:rPr>
              <a:t>组件</a:t>
            </a:r>
            <a:r>
              <a:rPr lang="en-US" altLang="zh-CN" dirty="0" smtClean="0">
                <a:latin typeface="Times New Roman" panose="02020603050405020304" pitchFamily="18" charset="0"/>
              </a:rPr>
              <a:t>-</a:t>
            </a:r>
            <a:r>
              <a:rPr lang="zh-CN" altLang="en-US" dirty="0" smtClean="0"/>
              <a:t>基于组件的开发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2" t="24074" r="31024" b="21065"/>
          <a:stretch/>
        </p:blipFill>
        <p:spPr bwMode="auto">
          <a:xfrm>
            <a:off x="1403648" y="1916832"/>
            <a:ext cx="5616624" cy="4013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310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Android </a:t>
            </a:r>
            <a:r>
              <a:rPr lang="zh-CN" altLang="en-US" dirty="0" smtClean="0">
                <a:ea typeface="宋体" panose="02010600030101010101" pitchFamily="2" charset="-122"/>
              </a:rPr>
              <a:t>应用程序生命周期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1788" y="1390888"/>
            <a:ext cx="8416925" cy="4537075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zh-CN" altLang="en-US" sz="2400" b="1" kern="1200" dirty="0" smtClean="0">
                <a:solidFill>
                  <a:srgbClr val="1C2D40"/>
                </a:solidFill>
                <a:latin typeface="微软雅黑" pitchFamily="34" charset="-122"/>
                <a:ea typeface="宋体" pitchFamily="2" charset="-122"/>
              </a:rPr>
              <a:t>生命周期函数调用举例之一</a:t>
            </a:r>
          </a:p>
          <a:p>
            <a:pPr marL="723900" lvl="1" indent="-361950">
              <a:lnSpc>
                <a:spcPct val="130000"/>
              </a:lnSpc>
              <a:buClr>
                <a:schemeClr val="tx2">
                  <a:lumMod val="75000"/>
                  <a:lumOff val="2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200" kern="1200" dirty="0" smtClean="0">
                <a:latin typeface="微软雅黑" pitchFamily="34" charset="-122"/>
                <a:ea typeface="微软雅黑" pitchFamily="34" charset="-122"/>
                <a:cs typeface="+mn-cs"/>
              </a:rPr>
              <a:t>有两个界面</a:t>
            </a:r>
            <a:r>
              <a:rPr lang="en-US" altLang="zh-CN" sz="2200" kern="1200" dirty="0" smtClean="0">
                <a:latin typeface="微软雅黑" pitchFamily="34" charset="-122"/>
                <a:ea typeface="微软雅黑" pitchFamily="34" charset="-122"/>
                <a:cs typeface="+mn-cs"/>
              </a:rPr>
              <a:t>Activity A</a:t>
            </a:r>
            <a:r>
              <a:rPr lang="zh-CN" altLang="en-US" sz="2200" kern="1200" dirty="0" smtClean="0">
                <a:latin typeface="微软雅黑" pitchFamily="34" charset="-122"/>
                <a:ea typeface="微软雅黑" pitchFamily="34" charset="-122"/>
                <a:cs typeface="+mn-cs"/>
              </a:rPr>
              <a:t>和</a:t>
            </a:r>
            <a:r>
              <a:rPr lang="en-US" altLang="zh-CN" sz="2200" kern="1200" dirty="0" smtClean="0">
                <a:latin typeface="微软雅黑" pitchFamily="34" charset="-122"/>
                <a:ea typeface="微软雅黑" pitchFamily="34" charset="-122"/>
                <a:cs typeface="+mn-cs"/>
              </a:rPr>
              <a:t>Activity B</a:t>
            </a:r>
            <a:r>
              <a:rPr lang="zh-CN" altLang="en-US" sz="2200" kern="1200" dirty="0" smtClean="0">
                <a:latin typeface="微软雅黑" pitchFamily="34" charset="-122"/>
                <a:ea typeface="微软雅黑" pitchFamily="34" charset="-122"/>
                <a:cs typeface="+mn-cs"/>
              </a:rPr>
              <a:t>。</a:t>
            </a:r>
          </a:p>
          <a:p>
            <a:pPr marL="723900" lvl="1" indent="-361950">
              <a:lnSpc>
                <a:spcPct val="130000"/>
              </a:lnSpc>
              <a:buClr>
                <a:schemeClr val="tx2">
                  <a:lumMod val="75000"/>
                  <a:lumOff val="2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200" kern="1200" dirty="0" smtClean="0">
                <a:latin typeface="微软雅黑" pitchFamily="34" charset="-122"/>
                <a:ea typeface="微软雅黑" pitchFamily="34" charset="-122"/>
                <a:cs typeface="+mn-cs"/>
              </a:rPr>
              <a:t>先启动第一个界面</a:t>
            </a:r>
            <a:r>
              <a:rPr lang="en-US" altLang="zh-CN" sz="2200" kern="1200" dirty="0" smtClean="0">
                <a:latin typeface="微软雅黑" pitchFamily="34" charset="-122"/>
                <a:ea typeface="微软雅黑" pitchFamily="34" charset="-122"/>
                <a:cs typeface="+mn-cs"/>
              </a:rPr>
              <a:t>Activity A</a:t>
            </a:r>
            <a:r>
              <a:rPr lang="zh-CN" altLang="en-US" sz="2200" kern="1200" dirty="0" smtClean="0">
                <a:latin typeface="微软雅黑" pitchFamily="34" charset="-122"/>
                <a:ea typeface="微软雅黑" pitchFamily="34" charset="-122"/>
                <a:cs typeface="+mn-cs"/>
              </a:rPr>
              <a:t>，方法回调的次序是：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ea typeface="宋体" pitchFamily="2" charset="-122"/>
              </a:rPr>
              <a:t>      </a:t>
            </a:r>
          </a:p>
          <a:p>
            <a:pPr lvl="1">
              <a:lnSpc>
                <a:spcPct val="80000"/>
              </a:lnSpc>
              <a:defRPr/>
            </a:pPr>
            <a:endParaRPr lang="en-US" altLang="zh-CN" sz="2400" dirty="0" smtClean="0">
              <a:ea typeface="宋体" pitchFamily="2" charset="-122"/>
            </a:endParaRPr>
          </a:p>
          <a:p>
            <a:pPr marL="723900" lvl="1" indent="-361950">
              <a:lnSpc>
                <a:spcPct val="130000"/>
              </a:lnSpc>
              <a:buClr>
                <a:schemeClr val="tx2">
                  <a:lumMod val="75000"/>
                  <a:lumOff val="2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2200" kern="1200" dirty="0" smtClean="0">
                <a:latin typeface="微软雅黑" pitchFamily="34" charset="-122"/>
                <a:ea typeface="微软雅黑" pitchFamily="34" charset="-122"/>
                <a:cs typeface="+mn-cs"/>
              </a:rPr>
              <a:t>Activity A</a:t>
            </a:r>
            <a:r>
              <a:rPr lang="zh-CN" altLang="en-US" sz="2200" kern="1200" dirty="0" smtClean="0">
                <a:latin typeface="微软雅黑" pitchFamily="34" charset="-122"/>
                <a:ea typeface="微软雅黑" pitchFamily="34" charset="-122"/>
                <a:cs typeface="+mn-cs"/>
              </a:rPr>
              <a:t>不关闭，跳转第二个</a:t>
            </a:r>
            <a:r>
              <a:rPr lang="en-US" altLang="zh-CN" sz="2200" kern="1200" dirty="0" smtClean="0">
                <a:latin typeface="微软雅黑" pitchFamily="34" charset="-122"/>
                <a:ea typeface="微软雅黑" pitchFamily="34" charset="-122"/>
                <a:cs typeface="+mn-cs"/>
              </a:rPr>
              <a:t>Activity B</a:t>
            </a:r>
            <a:r>
              <a:rPr lang="zh-CN" altLang="en-US" sz="2200" kern="1200" dirty="0" smtClean="0">
                <a:latin typeface="微软雅黑" pitchFamily="34" charset="-122"/>
                <a:ea typeface="微软雅黑" pitchFamily="34" charset="-122"/>
                <a:cs typeface="+mn-cs"/>
              </a:rPr>
              <a:t>，方法回调的次序是：</a:t>
            </a:r>
          </a:p>
        </p:txBody>
      </p:sp>
      <p:sp>
        <p:nvSpPr>
          <p:cNvPr id="115717" name="Text Box 5"/>
          <p:cNvSpPr txBox="1">
            <a:spLocks noChangeArrowheads="1"/>
          </p:cNvSpPr>
          <p:nvPr/>
        </p:nvSpPr>
        <p:spPr bwMode="auto">
          <a:xfrm>
            <a:off x="971550" y="2857500"/>
            <a:ext cx="1504950" cy="369888"/>
          </a:xfrm>
          <a:prstGeom prst="rect">
            <a:avLst/>
          </a:prstGeom>
          <a:solidFill>
            <a:srgbClr val="FFFFC5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Franklin Gothic Book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Franklin Gothic Book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Franklin Gothic Boo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Boo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1C2D4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onCreate(A)</a:t>
            </a:r>
          </a:p>
        </p:txBody>
      </p:sp>
      <p:sp>
        <p:nvSpPr>
          <p:cNvPr id="115718" name="Line 6"/>
          <p:cNvSpPr>
            <a:spLocks noChangeShapeType="1"/>
          </p:cNvSpPr>
          <p:nvPr/>
        </p:nvSpPr>
        <p:spPr bwMode="auto">
          <a:xfrm>
            <a:off x="2786063" y="3041650"/>
            <a:ext cx="504825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5719" name="Text Box 7"/>
          <p:cNvSpPr txBox="1">
            <a:spLocks noChangeArrowheads="1"/>
          </p:cNvSpPr>
          <p:nvPr/>
        </p:nvSpPr>
        <p:spPr bwMode="auto">
          <a:xfrm>
            <a:off x="3563938" y="2857500"/>
            <a:ext cx="1312862" cy="369888"/>
          </a:xfrm>
          <a:prstGeom prst="rect">
            <a:avLst/>
          </a:prstGeom>
          <a:solidFill>
            <a:srgbClr val="FFFFC5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Franklin Gothic Book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Franklin Gothic Book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Franklin Gothic Boo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Boo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1C2D4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onStart(A)</a:t>
            </a:r>
          </a:p>
        </p:txBody>
      </p:sp>
      <p:sp>
        <p:nvSpPr>
          <p:cNvPr id="115720" name="Line 8"/>
          <p:cNvSpPr>
            <a:spLocks noChangeShapeType="1"/>
          </p:cNvSpPr>
          <p:nvPr/>
        </p:nvSpPr>
        <p:spPr bwMode="auto">
          <a:xfrm>
            <a:off x="5214938" y="3041650"/>
            <a:ext cx="504825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5721" name="Text Box 9"/>
          <p:cNvSpPr txBox="1">
            <a:spLocks noChangeArrowheads="1"/>
          </p:cNvSpPr>
          <p:nvPr/>
        </p:nvSpPr>
        <p:spPr bwMode="auto">
          <a:xfrm>
            <a:off x="6011863" y="2857500"/>
            <a:ext cx="1684337" cy="369888"/>
          </a:xfrm>
          <a:prstGeom prst="rect">
            <a:avLst/>
          </a:prstGeom>
          <a:solidFill>
            <a:srgbClr val="FFFFC5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Franklin Gothic Book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Franklin Gothic Book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Franklin Gothic Boo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Boo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1C2D4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onResume(A)</a:t>
            </a:r>
          </a:p>
        </p:txBody>
      </p:sp>
      <p:sp>
        <p:nvSpPr>
          <p:cNvPr id="115727" name="Text Box 15"/>
          <p:cNvSpPr txBox="1">
            <a:spLocks noChangeArrowheads="1"/>
          </p:cNvSpPr>
          <p:nvPr/>
        </p:nvSpPr>
        <p:spPr bwMode="auto">
          <a:xfrm>
            <a:off x="971550" y="4429125"/>
            <a:ext cx="2825750" cy="369888"/>
          </a:xfrm>
          <a:prstGeom prst="rect">
            <a:avLst/>
          </a:prstGeom>
          <a:solidFill>
            <a:srgbClr val="FFFFC5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Franklin Gothic Book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Franklin Gothic Book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Franklin Gothic Boo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Boo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1C2D4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onSaveInstanceState(A)</a:t>
            </a:r>
          </a:p>
        </p:txBody>
      </p:sp>
      <p:sp>
        <p:nvSpPr>
          <p:cNvPr id="115728" name="Line 16"/>
          <p:cNvSpPr>
            <a:spLocks noChangeShapeType="1"/>
          </p:cNvSpPr>
          <p:nvPr/>
        </p:nvSpPr>
        <p:spPr bwMode="auto">
          <a:xfrm>
            <a:off x="4013200" y="4613275"/>
            <a:ext cx="504825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5729" name="Text Box 17"/>
          <p:cNvSpPr txBox="1">
            <a:spLocks noChangeArrowheads="1"/>
          </p:cNvSpPr>
          <p:nvPr/>
        </p:nvSpPr>
        <p:spPr bwMode="auto">
          <a:xfrm>
            <a:off x="4891088" y="4429125"/>
            <a:ext cx="1466850" cy="369888"/>
          </a:xfrm>
          <a:prstGeom prst="rect">
            <a:avLst/>
          </a:prstGeom>
          <a:solidFill>
            <a:srgbClr val="FFFFC5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Franklin Gothic Book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Franklin Gothic Book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Franklin Gothic Boo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Boo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1C2D4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onPause(A)</a:t>
            </a:r>
          </a:p>
        </p:txBody>
      </p:sp>
      <p:sp>
        <p:nvSpPr>
          <p:cNvPr id="115730" name="Line 18"/>
          <p:cNvSpPr>
            <a:spLocks noChangeShapeType="1"/>
          </p:cNvSpPr>
          <p:nvPr/>
        </p:nvSpPr>
        <p:spPr bwMode="auto">
          <a:xfrm>
            <a:off x="6731000" y="4613275"/>
            <a:ext cx="504825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5732" name="Text Box 20"/>
          <p:cNvSpPr txBox="1">
            <a:spLocks noChangeArrowheads="1"/>
          </p:cNvSpPr>
          <p:nvPr/>
        </p:nvSpPr>
        <p:spPr bwMode="auto">
          <a:xfrm>
            <a:off x="971550" y="5005388"/>
            <a:ext cx="1504950" cy="369887"/>
          </a:xfrm>
          <a:prstGeom prst="rect">
            <a:avLst/>
          </a:prstGeom>
          <a:solidFill>
            <a:srgbClr val="FFFFC5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Franklin Gothic Book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Franklin Gothic Book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Franklin Gothic Boo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Boo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1C2D4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onCreate(B)</a:t>
            </a:r>
          </a:p>
        </p:txBody>
      </p:sp>
      <p:sp>
        <p:nvSpPr>
          <p:cNvPr id="115733" name="Line 21"/>
          <p:cNvSpPr>
            <a:spLocks noChangeShapeType="1"/>
          </p:cNvSpPr>
          <p:nvPr/>
        </p:nvSpPr>
        <p:spPr bwMode="auto">
          <a:xfrm>
            <a:off x="2828925" y="5189538"/>
            <a:ext cx="504825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5734" name="Text Box 22"/>
          <p:cNvSpPr txBox="1">
            <a:spLocks noChangeArrowheads="1"/>
          </p:cNvSpPr>
          <p:nvPr/>
        </p:nvSpPr>
        <p:spPr bwMode="auto">
          <a:xfrm>
            <a:off x="3686175" y="5005388"/>
            <a:ext cx="1312863" cy="369887"/>
          </a:xfrm>
          <a:prstGeom prst="rect">
            <a:avLst/>
          </a:prstGeom>
          <a:solidFill>
            <a:srgbClr val="FFFFC5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Franklin Gothic Book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Franklin Gothic Book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Franklin Gothic Boo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Boo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1C2D4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onStart(B)</a:t>
            </a:r>
          </a:p>
        </p:txBody>
      </p:sp>
      <p:sp>
        <p:nvSpPr>
          <p:cNvPr id="115735" name="Line 23"/>
          <p:cNvSpPr>
            <a:spLocks noChangeShapeType="1"/>
          </p:cNvSpPr>
          <p:nvPr/>
        </p:nvSpPr>
        <p:spPr bwMode="auto">
          <a:xfrm>
            <a:off x="5349875" y="5189538"/>
            <a:ext cx="504825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5736" name="Text Box 24"/>
          <p:cNvSpPr txBox="1">
            <a:spLocks noChangeArrowheads="1"/>
          </p:cNvSpPr>
          <p:nvPr/>
        </p:nvSpPr>
        <p:spPr bwMode="auto">
          <a:xfrm>
            <a:off x="6207125" y="5005388"/>
            <a:ext cx="1684338" cy="369887"/>
          </a:xfrm>
          <a:prstGeom prst="rect">
            <a:avLst/>
          </a:prstGeom>
          <a:solidFill>
            <a:srgbClr val="FFFFC5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Franklin Gothic Book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Franklin Gothic Book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Franklin Gothic Boo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Boo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1C2D4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onResume(B)</a:t>
            </a:r>
          </a:p>
        </p:txBody>
      </p:sp>
      <p:sp>
        <p:nvSpPr>
          <p:cNvPr id="115738" name="Line 26"/>
          <p:cNvSpPr>
            <a:spLocks noChangeShapeType="1"/>
          </p:cNvSpPr>
          <p:nvPr/>
        </p:nvSpPr>
        <p:spPr bwMode="auto">
          <a:xfrm>
            <a:off x="8243888" y="5189538"/>
            <a:ext cx="504825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5739" name="Text Box 27"/>
          <p:cNvSpPr txBox="1">
            <a:spLocks noChangeArrowheads="1"/>
          </p:cNvSpPr>
          <p:nvPr/>
        </p:nvSpPr>
        <p:spPr bwMode="auto">
          <a:xfrm>
            <a:off x="971550" y="5581650"/>
            <a:ext cx="1300163" cy="369888"/>
          </a:xfrm>
          <a:prstGeom prst="rect">
            <a:avLst/>
          </a:prstGeom>
          <a:solidFill>
            <a:srgbClr val="FFFFC5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Franklin Gothic Book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Franklin Gothic Book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Franklin Gothic Boo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Boo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1C2D4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onStop(A)</a:t>
            </a:r>
          </a:p>
        </p:txBody>
      </p:sp>
    </p:spTree>
    <p:extLst>
      <p:ext uri="{BB962C8B-B14F-4D97-AF65-F5344CB8AC3E}">
        <p14:creationId xmlns:p14="http://schemas.microsoft.com/office/powerpoint/2010/main" val="1157851052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5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5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5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5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5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5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5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5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 build="p"/>
      <p:bldP spid="115717" grpId="0" animBg="1"/>
      <p:bldP spid="115719" grpId="0" animBg="1"/>
      <p:bldP spid="115721" grpId="0" animBg="1"/>
      <p:bldP spid="115727" grpId="0" animBg="1"/>
      <p:bldP spid="115729" grpId="0" animBg="1"/>
      <p:bldP spid="115732" grpId="0" animBg="1"/>
      <p:bldP spid="115734" grpId="0" animBg="1"/>
      <p:bldP spid="115736" grpId="0" animBg="1"/>
      <p:bldP spid="1157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zh-CN" altLang="en-US" b="1" dirty="0">
                <a:solidFill>
                  <a:srgbClr val="1C2D40"/>
                </a:solidFill>
                <a:latin typeface="微软雅黑" pitchFamily="34" charset="-122"/>
                <a:ea typeface="宋体" pitchFamily="2" charset="-122"/>
              </a:rPr>
              <a:t>生命周期函数调用举例之二</a:t>
            </a:r>
            <a:endParaRPr lang="en-US" altLang="zh-CN" b="1" dirty="0">
              <a:solidFill>
                <a:srgbClr val="1C2D40"/>
              </a:solidFill>
              <a:latin typeface="微软雅黑" pitchFamily="34" charset="-122"/>
              <a:ea typeface="宋体" pitchFamily="2" charset="-122"/>
            </a:endParaRP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341438"/>
            <a:ext cx="8416925" cy="3529012"/>
          </a:xfrm>
        </p:spPr>
        <p:txBody>
          <a:bodyPr>
            <a:normAutofit/>
          </a:bodyPr>
          <a:lstStyle/>
          <a:p>
            <a:pPr marL="723900" lvl="1" indent="-361950">
              <a:lnSpc>
                <a:spcPct val="130000"/>
              </a:lnSpc>
              <a:buClr>
                <a:schemeClr val="tx2">
                  <a:lumMod val="75000"/>
                  <a:lumOff val="2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200" kern="1200" dirty="0" smtClean="0">
                <a:latin typeface="微软雅黑" pitchFamily="34" charset="-122"/>
                <a:ea typeface="微软雅黑" pitchFamily="34" charset="-122"/>
                <a:cs typeface="+mn-cs"/>
              </a:rPr>
              <a:t>在点击</a:t>
            </a:r>
            <a:r>
              <a:rPr lang="en-US" altLang="zh-CN" sz="2200" kern="1200" dirty="0" smtClean="0">
                <a:latin typeface="微软雅黑" pitchFamily="34" charset="-122"/>
                <a:ea typeface="微软雅黑" pitchFamily="34" charset="-122"/>
                <a:cs typeface="+mn-cs"/>
              </a:rPr>
              <a:t>back</a:t>
            </a:r>
            <a:r>
              <a:rPr lang="zh-CN" altLang="en-US" sz="2200" kern="1200" dirty="0" smtClean="0">
                <a:latin typeface="微软雅黑" pitchFamily="34" charset="-122"/>
                <a:ea typeface="微软雅黑" pitchFamily="34" charset="-122"/>
                <a:cs typeface="+mn-cs"/>
              </a:rPr>
              <a:t>回到第一个界面，这时方法回调的次序是：</a:t>
            </a:r>
          </a:p>
          <a:p>
            <a:pPr lvl="1">
              <a:lnSpc>
                <a:spcPct val="80000"/>
              </a:lnSpc>
              <a:defRPr/>
            </a:pPr>
            <a:endParaRPr lang="zh-CN" altLang="en-US" sz="2000" dirty="0" smtClean="0"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80000"/>
              </a:lnSpc>
              <a:defRPr/>
            </a:pPr>
            <a:endParaRPr lang="zh-CN" altLang="en-US" sz="2000" dirty="0" smtClean="0"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80000"/>
              </a:lnSpc>
              <a:defRPr/>
            </a:pPr>
            <a:endParaRPr lang="zh-CN" altLang="en-US" sz="2000" dirty="0" smtClean="0"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80000"/>
              </a:lnSpc>
              <a:defRPr/>
            </a:pPr>
            <a:endParaRPr lang="zh-CN" altLang="en-US" sz="2000" dirty="0" smtClean="0"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80000"/>
              </a:lnSpc>
              <a:defRPr/>
            </a:pPr>
            <a:endParaRPr lang="zh-CN" altLang="en-US" sz="2000" dirty="0" smtClean="0"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80000"/>
              </a:lnSpc>
              <a:defRPr/>
            </a:pPr>
            <a:endParaRPr lang="zh-CN" altLang="en-US" sz="2000" dirty="0" smtClean="0"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80000"/>
              </a:lnSpc>
              <a:defRPr/>
            </a:pPr>
            <a:endParaRPr lang="zh-CN" altLang="en-US" sz="2200" dirty="0" smtClean="0">
              <a:latin typeface="宋体" pitchFamily="2" charset="-122"/>
              <a:ea typeface="宋体" pitchFamily="2" charset="-122"/>
            </a:endParaRPr>
          </a:p>
          <a:p>
            <a:pPr marL="723900" lvl="1" indent="-361950">
              <a:lnSpc>
                <a:spcPct val="130000"/>
              </a:lnSpc>
              <a:buClr>
                <a:schemeClr val="tx2">
                  <a:lumMod val="75000"/>
                  <a:lumOff val="2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200" kern="1200" dirty="0" smtClean="0">
                <a:latin typeface="微软雅黑" pitchFamily="34" charset="-122"/>
                <a:ea typeface="微软雅黑" pitchFamily="34" charset="-122"/>
                <a:cs typeface="+mn-cs"/>
              </a:rPr>
              <a:t>在点击</a:t>
            </a:r>
            <a:r>
              <a:rPr lang="en-US" altLang="zh-CN" sz="2200" kern="1200" dirty="0" smtClean="0">
                <a:latin typeface="微软雅黑" pitchFamily="34" charset="-122"/>
                <a:ea typeface="微软雅黑" pitchFamily="34" charset="-122"/>
                <a:cs typeface="+mn-cs"/>
              </a:rPr>
              <a:t>Exit</a:t>
            </a:r>
            <a:r>
              <a:rPr lang="zh-CN" altLang="en-US" sz="2200" kern="1200" dirty="0" smtClean="0">
                <a:latin typeface="微软雅黑" pitchFamily="34" charset="-122"/>
                <a:ea typeface="微软雅黑" pitchFamily="34" charset="-122"/>
                <a:cs typeface="+mn-cs"/>
              </a:rPr>
              <a:t>退出应用时，方法回调的次序是：</a:t>
            </a:r>
          </a:p>
        </p:txBody>
      </p:sp>
      <p:sp>
        <p:nvSpPr>
          <p:cNvPr id="117764" name="Text Box 4"/>
          <p:cNvSpPr txBox="1">
            <a:spLocks noChangeArrowheads="1"/>
          </p:cNvSpPr>
          <p:nvPr/>
        </p:nvSpPr>
        <p:spPr bwMode="auto">
          <a:xfrm>
            <a:off x="682625" y="3629025"/>
            <a:ext cx="1300163" cy="369888"/>
          </a:xfrm>
          <a:prstGeom prst="rect">
            <a:avLst/>
          </a:prstGeom>
          <a:solidFill>
            <a:srgbClr val="FFFFC5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Franklin Gothic Book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Franklin Gothic Book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Franklin Gothic Boo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Boo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1C2D4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onStop(B)</a:t>
            </a:r>
          </a:p>
        </p:txBody>
      </p:sp>
      <p:sp>
        <p:nvSpPr>
          <p:cNvPr id="117765" name="Line 5"/>
          <p:cNvSpPr>
            <a:spLocks noChangeShapeType="1"/>
          </p:cNvSpPr>
          <p:nvPr/>
        </p:nvSpPr>
        <p:spPr bwMode="auto">
          <a:xfrm>
            <a:off x="2413000" y="3813175"/>
            <a:ext cx="504825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7766" name="Text Box 6"/>
          <p:cNvSpPr txBox="1">
            <a:spLocks noChangeArrowheads="1"/>
          </p:cNvSpPr>
          <p:nvPr/>
        </p:nvSpPr>
        <p:spPr bwMode="auto">
          <a:xfrm>
            <a:off x="3346450" y="3629025"/>
            <a:ext cx="1646238" cy="369888"/>
          </a:xfrm>
          <a:prstGeom prst="rect">
            <a:avLst/>
          </a:prstGeom>
          <a:solidFill>
            <a:srgbClr val="FFFFC5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Franklin Gothic Book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Franklin Gothic Book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Franklin Gothic Boo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Boo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1C2D4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onDestroy(B)</a:t>
            </a:r>
          </a:p>
        </p:txBody>
      </p:sp>
      <p:sp>
        <p:nvSpPr>
          <p:cNvPr id="117768" name="Text Box 8"/>
          <p:cNvSpPr txBox="1">
            <a:spLocks noChangeArrowheads="1"/>
          </p:cNvSpPr>
          <p:nvPr/>
        </p:nvSpPr>
        <p:spPr bwMode="auto">
          <a:xfrm>
            <a:off x="755650" y="4916488"/>
            <a:ext cx="1466850" cy="369887"/>
          </a:xfrm>
          <a:prstGeom prst="rect">
            <a:avLst/>
          </a:prstGeom>
          <a:solidFill>
            <a:srgbClr val="FFFFC5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Franklin Gothic Book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Franklin Gothic Book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Franklin Gothic Boo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Boo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1C2D4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onPause(A)</a:t>
            </a:r>
          </a:p>
        </p:txBody>
      </p:sp>
      <p:sp>
        <p:nvSpPr>
          <p:cNvPr id="117769" name="Line 9"/>
          <p:cNvSpPr>
            <a:spLocks noChangeShapeType="1"/>
          </p:cNvSpPr>
          <p:nvPr/>
        </p:nvSpPr>
        <p:spPr bwMode="auto">
          <a:xfrm>
            <a:off x="2552700" y="5102225"/>
            <a:ext cx="504825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7770" name="Text Box 10"/>
          <p:cNvSpPr txBox="1">
            <a:spLocks noChangeArrowheads="1"/>
          </p:cNvSpPr>
          <p:nvPr/>
        </p:nvSpPr>
        <p:spPr bwMode="auto">
          <a:xfrm>
            <a:off x="3387725" y="4916488"/>
            <a:ext cx="1300163" cy="369887"/>
          </a:xfrm>
          <a:prstGeom prst="rect">
            <a:avLst/>
          </a:prstGeom>
          <a:solidFill>
            <a:srgbClr val="FFFFC5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Franklin Gothic Book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Franklin Gothic Book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Franklin Gothic Boo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Boo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1C2D4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onStop(A)</a:t>
            </a:r>
          </a:p>
        </p:txBody>
      </p:sp>
      <p:sp>
        <p:nvSpPr>
          <p:cNvPr id="117771" name="Line 11"/>
          <p:cNvSpPr>
            <a:spLocks noChangeShapeType="1"/>
          </p:cNvSpPr>
          <p:nvPr/>
        </p:nvSpPr>
        <p:spPr bwMode="auto">
          <a:xfrm>
            <a:off x="5018088" y="5102225"/>
            <a:ext cx="504825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7772" name="Text Box 12"/>
          <p:cNvSpPr txBox="1">
            <a:spLocks noChangeArrowheads="1"/>
          </p:cNvSpPr>
          <p:nvPr/>
        </p:nvSpPr>
        <p:spPr bwMode="auto">
          <a:xfrm>
            <a:off x="5853113" y="4916488"/>
            <a:ext cx="1646237" cy="369887"/>
          </a:xfrm>
          <a:prstGeom prst="rect">
            <a:avLst/>
          </a:prstGeom>
          <a:solidFill>
            <a:srgbClr val="FFFFC5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Franklin Gothic Book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Franklin Gothic Book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Franklin Gothic Boo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Boo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1C2D4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onDestroy(A)</a:t>
            </a:r>
          </a:p>
        </p:txBody>
      </p:sp>
      <p:sp>
        <p:nvSpPr>
          <p:cNvPr id="117775" name="Text Box 15"/>
          <p:cNvSpPr txBox="1">
            <a:spLocks noChangeArrowheads="1"/>
          </p:cNvSpPr>
          <p:nvPr/>
        </p:nvSpPr>
        <p:spPr bwMode="auto">
          <a:xfrm>
            <a:off x="684213" y="2205038"/>
            <a:ext cx="1466850" cy="369887"/>
          </a:xfrm>
          <a:prstGeom prst="rect">
            <a:avLst/>
          </a:prstGeom>
          <a:solidFill>
            <a:srgbClr val="FFFFC5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Franklin Gothic Book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Franklin Gothic Book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Franklin Gothic Boo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Boo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1C2D4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onPause(B)</a:t>
            </a:r>
          </a:p>
        </p:txBody>
      </p:sp>
      <p:sp>
        <p:nvSpPr>
          <p:cNvPr id="117776" name="Line 16"/>
          <p:cNvSpPr>
            <a:spLocks noChangeShapeType="1"/>
          </p:cNvSpPr>
          <p:nvPr/>
        </p:nvSpPr>
        <p:spPr bwMode="auto">
          <a:xfrm>
            <a:off x="2357438" y="2428875"/>
            <a:ext cx="504825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7777" name="Text Box 17"/>
          <p:cNvSpPr txBox="1">
            <a:spLocks noChangeArrowheads="1"/>
          </p:cNvSpPr>
          <p:nvPr/>
        </p:nvSpPr>
        <p:spPr bwMode="auto">
          <a:xfrm>
            <a:off x="2820988" y="2922588"/>
            <a:ext cx="1582737" cy="368300"/>
          </a:xfrm>
          <a:prstGeom prst="rect">
            <a:avLst/>
          </a:prstGeom>
          <a:solidFill>
            <a:srgbClr val="FFFFC5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Franklin Gothic Book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Franklin Gothic Book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Franklin Gothic Boo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Boo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1C2D4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onRestart(A)</a:t>
            </a:r>
          </a:p>
        </p:txBody>
      </p:sp>
      <p:sp>
        <p:nvSpPr>
          <p:cNvPr id="117779" name="Text Box 19"/>
          <p:cNvSpPr txBox="1">
            <a:spLocks noChangeArrowheads="1"/>
          </p:cNvSpPr>
          <p:nvPr/>
        </p:nvSpPr>
        <p:spPr bwMode="auto">
          <a:xfrm>
            <a:off x="4956175" y="2922588"/>
            <a:ext cx="1312863" cy="368300"/>
          </a:xfrm>
          <a:prstGeom prst="rect">
            <a:avLst/>
          </a:prstGeom>
          <a:solidFill>
            <a:srgbClr val="FFFFC5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Franklin Gothic Book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Franklin Gothic Book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Franklin Gothic Boo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Boo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1C2D4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onStart(A)</a:t>
            </a:r>
          </a:p>
        </p:txBody>
      </p:sp>
      <p:sp>
        <p:nvSpPr>
          <p:cNvPr id="117780" name="Line 20"/>
          <p:cNvSpPr>
            <a:spLocks noChangeShapeType="1"/>
          </p:cNvSpPr>
          <p:nvPr/>
        </p:nvSpPr>
        <p:spPr bwMode="auto">
          <a:xfrm>
            <a:off x="8675688" y="3106738"/>
            <a:ext cx="2159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7781" name="Text Box 21"/>
          <p:cNvSpPr txBox="1">
            <a:spLocks noChangeArrowheads="1"/>
          </p:cNvSpPr>
          <p:nvPr/>
        </p:nvSpPr>
        <p:spPr bwMode="auto">
          <a:xfrm>
            <a:off x="6821488" y="2922588"/>
            <a:ext cx="1685925" cy="368300"/>
          </a:xfrm>
          <a:prstGeom prst="rect">
            <a:avLst/>
          </a:prstGeom>
          <a:solidFill>
            <a:srgbClr val="FFFFC5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Franklin Gothic Book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Franklin Gothic Book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Franklin Gothic Boo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Boo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1C2D4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onResume(A)</a:t>
            </a:r>
          </a:p>
        </p:txBody>
      </p:sp>
      <p:sp>
        <p:nvSpPr>
          <p:cNvPr id="117783" name="Text Box 23"/>
          <p:cNvSpPr txBox="1">
            <a:spLocks noChangeArrowheads="1"/>
          </p:cNvSpPr>
          <p:nvPr/>
        </p:nvSpPr>
        <p:spPr bwMode="auto">
          <a:xfrm>
            <a:off x="684213" y="2781300"/>
            <a:ext cx="1584325" cy="650875"/>
          </a:xfrm>
          <a:prstGeom prst="rect">
            <a:avLst/>
          </a:prstGeom>
          <a:solidFill>
            <a:srgbClr val="FFFFC5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rIns="180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Franklin Gothic Book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Franklin Gothic Book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Franklin Gothic Boo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Boo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Book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1">
                <a:solidFill>
                  <a:srgbClr val="1C2D4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onActivityforResult(A)</a:t>
            </a:r>
          </a:p>
        </p:txBody>
      </p:sp>
      <p:sp>
        <p:nvSpPr>
          <p:cNvPr id="117784" name="Line 24"/>
          <p:cNvSpPr>
            <a:spLocks noChangeShapeType="1"/>
          </p:cNvSpPr>
          <p:nvPr/>
        </p:nvSpPr>
        <p:spPr bwMode="auto">
          <a:xfrm>
            <a:off x="2436813" y="3106738"/>
            <a:ext cx="2159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7785" name="Line 25"/>
          <p:cNvSpPr>
            <a:spLocks noChangeShapeType="1"/>
          </p:cNvSpPr>
          <p:nvPr/>
        </p:nvSpPr>
        <p:spPr bwMode="auto">
          <a:xfrm>
            <a:off x="4572000" y="3106738"/>
            <a:ext cx="2159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7786" name="Line 26"/>
          <p:cNvSpPr>
            <a:spLocks noChangeShapeType="1"/>
          </p:cNvSpPr>
          <p:nvPr/>
        </p:nvSpPr>
        <p:spPr bwMode="auto">
          <a:xfrm>
            <a:off x="6437313" y="3106738"/>
            <a:ext cx="2159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1954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77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7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7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7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7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7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7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7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7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3" grpId="0" build="p"/>
      <p:bldP spid="117764" grpId="0" animBg="1"/>
      <p:bldP spid="117766" grpId="0" animBg="1"/>
      <p:bldP spid="117768" grpId="0" animBg="1"/>
      <p:bldP spid="117770" grpId="0" animBg="1"/>
      <p:bldP spid="117772" grpId="0" animBg="1"/>
      <p:bldP spid="117775" grpId="0" animBg="1"/>
      <p:bldP spid="117777" grpId="0" animBg="1"/>
      <p:bldP spid="117779" grpId="0" animBg="1"/>
      <p:bldP spid="117781" grpId="0" animBg="1"/>
      <p:bldP spid="11778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79512" y="178904"/>
            <a:ext cx="8153400" cy="990600"/>
          </a:xfrm>
        </p:spPr>
        <p:txBody>
          <a:bodyPr/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全屏显示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主题控制</a:t>
            </a:r>
            <a:endParaRPr lang="zh-CN" altLang="en-US" sz="3600" b="1" dirty="0"/>
          </a:p>
        </p:txBody>
      </p:sp>
      <p:sp>
        <p:nvSpPr>
          <p:cNvPr id="5" name="云形标注 4"/>
          <p:cNvSpPr/>
          <p:nvPr/>
        </p:nvSpPr>
        <p:spPr>
          <a:xfrm>
            <a:off x="1711551" y="3645024"/>
            <a:ext cx="2736304" cy="622028"/>
          </a:xfrm>
          <a:prstGeom prst="cloudCallout">
            <a:avLst>
              <a:gd name="adj1" fmla="val 151823"/>
              <a:gd name="adj2" fmla="val -1861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去掉</a:t>
            </a:r>
            <a:r>
              <a:rPr lang="en-US" altLang="zh-CN" dirty="0" err="1" smtClean="0">
                <a:solidFill>
                  <a:schemeClr val="tx1"/>
                </a:solidFill>
              </a:rPr>
              <a:t>ActionBar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36912"/>
            <a:ext cx="804862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42" y="2060848"/>
            <a:ext cx="4191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681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zh-CN" altLang="en-US" dirty="0" smtClean="0"/>
              <a:t>传值到目标页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l="13087" t="20469" r="2012" b="35234"/>
          <a:stretch/>
        </p:blipFill>
        <p:spPr>
          <a:xfrm>
            <a:off x="612648" y="1844824"/>
            <a:ext cx="828092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目标页获取传过的值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11610" t="38188" r="2750" b="26375"/>
          <a:stretch/>
        </p:blipFill>
        <p:spPr>
          <a:xfrm>
            <a:off x="413120" y="1628800"/>
            <a:ext cx="835292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9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课堂实践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定义一个学生类，包括学号、姓名、性别、爱好属性</a:t>
            </a:r>
            <a:endParaRPr lang="en-US" altLang="zh-CN" dirty="0" smtClean="0"/>
          </a:p>
          <a:p>
            <a:r>
              <a:rPr lang="zh-CN" altLang="en-US" dirty="0" smtClean="0"/>
              <a:t>实例化一个学生类对象，对象的基本属性值为自己的实际信息</a:t>
            </a:r>
            <a:endParaRPr lang="en-US" altLang="zh-CN" dirty="0" smtClean="0"/>
          </a:p>
          <a:p>
            <a:r>
              <a:rPr lang="zh-CN" altLang="en-US" dirty="0" smtClean="0"/>
              <a:t>定义两个</a:t>
            </a:r>
            <a:r>
              <a:rPr lang="en-US" altLang="zh-CN" dirty="0" smtClean="0"/>
              <a:t>Activity,</a:t>
            </a:r>
            <a:r>
              <a:rPr lang="zh-CN" altLang="en-US" dirty="0" smtClean="0"/>
              <a:t>在第一个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中显示自己的学号，点击跳转按钮，跳到第二个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r>
              <a:rPr lang="zh-CN" altLang="en-US" dirty="0" smtClean="0"/>
              <a:t>在第二个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中显示自己的所有基本信息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114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添加向上导航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52736"/>
          </a:xfrm>
        </p:spPr>
        <p:txBody>
          <a:bodyPr/>
          <a:lstStyle/>
          <a:p>
            <a:r>
              <a:rPr lang="zh-CN" altLang="en-US" dirty="0"/>
              <a:t>在 </a:t>
            </a:r>
            <a:r>
              <a:rPr lang="en-US" altLang="zh-CN" dirty="0"/>
              <a:t>AndroidManifest.xml </a:t>
            </a:r>
            <a:r>
              <a:rPr lang="zh-CN" altLang="en-US" dirty="0"/>
              <a:t>文件中声明哪个 </a:t>
            </a:r>
            <a:r>
              <a:rPr lang="en-US" altLang="zh-CN" dirty="0"/>
              <a:t>Activity </a:t>
            </a:r>
            <a:r>
              <a:rPr lang="zh-CN" altLang="en-US" dirty="0"/>
              <a:t>是逻辑父项。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14" y="2838440"/>
            <a:ext cx="8492067" cy="24482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7" b="63785"/>
          <a:stretch/>
        </p:blipFill>
        <p:spPr>
          <a:xfrm>
            <a:off x="5012234" y="5315624"/>
            <a:ext cx="3770150" cy="576064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988218" y="5315624"/>
            <a:ext cx="720080" cy="6480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23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zh-CN" altLang="en-US" b="1" dirty="0" smtClean="0"/>
              <a:t>简介</a:t>
            </a:r>
            <a:r>
              <a:rPr lang="en-US" altLang="zh-CN" b="1" dirty="0"/>
              <a:t>-meta</a:t>
            </a:r>
            <a:r>
              <a:rPr lang="zh-CN" altLang="en-US" b="1" dirty="0"/>
              <a:t>是什么</a:t>
            </a:r>
            <a:br>
              <a:rPr lang="zh-CN" altLang="en-US" b="1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79512" y="1772816"/>
            <a:ext cx="8964488" cy="4495800"/>
          </a:xfrm>
        </p:spPr>
        <p:txBody>
          <a:bodyPr/>
          <a:lstStyle/>
          <a:p>
            <a:r>
              <a:rPr lang="en-US" altLang="zh-CN" dirty="0"/>
              <a:t>meta-data</a:t>
            </a:r>
            <a:r>
              <a:rPr lang="zh-CN" altLang="en-US" dirty="0"/>
              <a:t>是应用的清单文件</a:t>
            </a:r>
            <a:r>
              <a:rPr lang="en-US" altLang="zh-CN" dirty="0"/>
              <a:t>AndroidManifest.xml</a:t>
            </a:r>
            <a:r>
              <a:rPr lang="zh-CN" altLang="en-US" dirty="0"/>
              <a:t>中</a:t>
            </a:r>
            <a:r>
              <a:rPr lang="en-US" altLang="zh-CN" dirty="0" err="1"/>
              <a:t>application,activity,activity-alias,provider,receiver,service</a:t>
            </a:r>
            <a:r>
              <a:rPr lang="zh-CN" altLang="en-US" dirty="0"/>
              <a:t>下的子</a:t>
            </a:r>
            <a:r>
              <a:rPr lang="zh-CN" altLang="en-US" dirty="0" smtClean="0"/>
              <a:t>标签</a:t>
            </a:r>
            <a:endParaRPr lang="en-US" altLang="zh-CN" dirty="0" smtClean="0"/>
          </a:p>
          <a:p>
            <a:r>
              <a:rPr lang="zh-CN" altLang="en-US" dirty="0"/>
              <a:t>如果你想给某个组件添加</a:t>
            </a:r>
            <a:r>
              <a:rPr lang="en-US" altLang="zh-CN" dirty="0"/>
              <a:t>meta-data</a:t>
            </a:r>
            <a:r>
              <a:rPr lang="zh-CN" altLang="en-US" dirty="0"/>
              <a:t>，那么</a:t>
            </a:r>
            <a:r>
              <a:rPr lang="en-US" altLang="zh-CN" dirty="0"/>
              <a:t>meta-data</a:t>
            </a:r>
            <a:r>
              <a:rPr lang="zh-CN" altLang="en-US" dirty="0"/>
              <a:t>必须定义在其组件申明内。</a:t>
            </a:r>
          </a:p>
        </p:txBody>
      </p:sp>
    </p:spTree>
    <p:extLst>
      <p:ext uri="{BB962C8B-B14F-4D97-AF65-F5344CB8AC3E}">
        <p14:creationId xmlns:p14="http://schemas.microsoft.com/office/powerpoint/2010/main" val="139245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registerForActivityResult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700808"/>
            <a:ext cx="8614673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46" y="3429000"/>
            <a:ext cx="8244508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1169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dirty="0" err="1"/>
              <a:t>registerForActivityResult</a:t>
            </a:r>
            <a:r>
              <a:rPr lang="en-US" altLang="zh-CN" dirty="0"/>
              <a:t>() API</a:t>
            </a:r>
            <a:r>
              <a:rPr lang="zh-CN" altLang="en-US" dirty="0"/>
              <a:t>，用于注册后果回调。</a:t>
            </a:r>
          </a:p>
          <a:p>
            <a:pPr marL="0" indent="0">
              <a:buNone/>
            </a:pPr>
            <a:r>
              <a:rPr lang="en-US" altLang="zh-CN" dirty="0" err="1"/>
              <a:t>registerForActivityResult</a:t>
            </a:r>
            <a:r>
              <a:rPr lang="en-US" altLang="zh-CN" dirty="0"/>
              <a:t>() </a:t>
            </a:r>
            <a:r>
              <a:rPr lang="zh-CN" altLang="en-US" dirty="0"/>
              <a:t>接</a:t>
            </a:r>
            <a:r>
              <a:rPr lang="zh-CN" altLang="en-US" dirty="0" smtClean="0"/>
              <a:t>受 </a:t>
            </a:r>
            <a:r>
              <a:rPr lang="en-US" altLang="zh-CN" dirty="0" err="1"/>
              <a:t>ActivityResultContract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ActivityResultCallback</a:t>
            </a:r>
            <a:r>
              <a:rPr lang="en-US" altLang="zh-CN" dirty="0"/>
              <a:t> </a:t>
            </a:r>
            <a:r>
              <a:rPr lang="zh-CN" altLang="en-US" dirty="0"/>
              <a:t>作为参数，并返回 </a:t>
            </a:r>
            <a:r>
              <a:rPr lang="en-US" altLang="zh-CN" dirty="0" err="1"/>
              <a:t>ActivityResultLauncher</a:t>
            </a:r>
            <a:r>
              <a:rPr lang="zh-CN" altLang="en-US" dirty="0"/>
              <a:t>，用来启动另一个 </a:t>
            </a:r>
            <a:r>
              <a:rPr lang="en-US" altLang="zh-CN" dirty="0" smtClean="0"/>
              <a:t>activity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err="1"/>
              <a:t>ActivityResultContract</a:t>
            </a:r>
            <a:r>
              <a:rPr lang="en-US" altLang="zh-CN" dirty="0"/>
              <a:t> </a:t>
            </a:r>
            <a:r>
              <a:rPr lang="zh-CN" altLang="en-US" dirty="0"/>
              <a:t>定义生成后果所需的输出类型以及后果的输入类型。这些 </a:t>
            </a:r>
            <a:r>
              <a:rPr lang="en-US" altLang="zh-CN" dirty="0"/>
              <a:t>API </a:t>
            </a:r>
            <a:r>
              <a:rPr lang="zh-CN" altLang="en-US" dirty="0"/>
              <a:t>可为拍照和申请权限等根本 </a:t>
            </a:r>
            <a:r>
              <a:rPr lang="en-US" altLang="zh-CN" dirty="0"/>
              <a:t>intent </a:t>
            </a:r>
            <a:r>
              <a:rPr lang="zh-CN" altLang="en-US" dirty="0"/>
              <a:t>操作提供默认协定，同时还能够创立自定义协定。</a:t>
            </a:r>
          </a:p>
          <a:p>
            <a:pPr marL="0" indent="0">
              <a:buNone/>
            </a:pPr>
            <a:r>
              <a:rPr lang="en-US" altLang="zh-CN" dirty="0" err="1"/>
              <a:t>ActivityResultCallback</a:t>
            </a:r>
            <a:r>
              <a:rPr lang="en-US" altLang="zh-CN" dirty="0"/>
              <a:t> </a:t>
            </a:r>
            <a:r>
              <a:rPr lang="zh-CN" altLang="en-US" dirty="0" smtClean="0"/>
              <a:t>是接口</a:t>
            </a:r>
            <a:r>
              <a:rPr lang="zh-CN" altLang="en-US" dirty="0"/>
              <a:t>，带有 </a:t>
            </a:r>
            <a:r>
              <a:rPr lang="en-US" altLang="zh-CN" dirty="0" err="1"/>
              <a:t>onActivityResult</a:t>
            </a:r>
            <a:r>
              <a:rPr lang="en-US" altLang="zh-CN" dirty="0"/>
              <a:t>() </a:t>
            </a:r>
            <a:r>
              <a:rPr lang="zh-CN" altLang="en-US" dirty="0" smtClean="0"/>
              <a:t>方法</a:t>
            </a:r>
            <a:r>
              <a:rPr lang="zh-CN" altLang="en-US" dirty="0"/>
              <a:t>，</a:t>
            </a:r>
            <a:r>
              <a:rPr lang="zh-CN" altLang="en-US" dirty="0" smtClean="0"/>
              <a:t>可接受 </a:t>
            </a:r>
            <a:r>
              <a:rPr lang="en-US" altLang="zh-CN" dirty="0" err="1"/>
              <a:t>ActivityResultContract</a:t>
            </a:r>
            <a:r>
              <a:rPr lang="en-US" altLang="zh-CN" dirty="0"/>
              <a:t> </a:t>
            </a:r>
            <a:r>
              <a:rPr lang="zh-CN" altLang="en-US" dirty="0"/>
              <a:t>中定义的输入类型的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1563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7467600" cy="85010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</a:t>
            </a:r>
            <a:r>
              <a:rPr lang="zh-CN" altLang="en-US" sz="3600" dirty="0" smtClean="0">
                <a:latin typeface="Times New Roman" pitchFamily="18" charset="0"/>
                <a:cs typeface="Times New Roman" pitchFamily="18" charset="0"/>
              </a:rPr>
              <a:t>组件（一）</a:t>
            </a:r>
            <a:endParaRPr lang="zh-CN" alt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4" t="22050" r="21962" b="13194"/>
          <a:stretch/>
        </p:blipFill>
        <p:spPr bwMode="auto">
          <a:xfrm>
            <a:off x="755576" y="1772816"/>
            <a:ext cx="7416824" cy="4737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725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代码实现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65921"/>
            <a:ext cx="43434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484783"/>
            <a:ext cx="56007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2573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带返回值的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跳转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95536" y="1628800"/>
            <a:ext cx="8640960" cy="4495800"/>
          </a:xfrm>
        </p:spPr>
        <p:txBody>
          <a:bodyPr>
            <a:normAutofit/>
          </a:bodyPr>
          <a:lstStyle/>
          <a:p>
            <a:pPr marL="36000" indent="457200">
              <a:lnSpc>
                <a:spcPct val="150000"/>
              </a:lnSpc>
              <a:buNone/>
            </a:pPr>
            <a:r>
              <a:rPr lang="en-US" altLang="zh-CN" sz="2800" dirty="0" smtClean="0"/>
              <a:t>Activity </a:t>
            </a:r>
            <a:r>
              <a:rPr lang="zh-CN" altLang="en-US" sz="2800" dirty="0"/>
              <a:t>中还有一</a:t>
            </a:r>
            <a:r>
              <a:rPr lang="zh-CN" altLang="en-US" sz="2800" dirty="0" smtClean="0"/>
              <a:t>个启动活动的方法</a:t>
            </a:r>
            <a:r>
              <a:rPr lang="en-US" altLang="zh-CN" sz="2800" dirty="0" err="1" smtClean="0"/>
              <a:t>startActivityForResult</a:t>
            </a:r>
            <a:r>
              <a:rPr lang="en-US" altLang="zh-CN" sz="2800" dirty="0" smtClean="0"/>
              <a:t>()</a:t>
            </a:r>
            <a:r>
              <a:rPr lang="zh-CN" altLang="en-US" sz="2800" dirty="0" smtClean="0"/>
              <a:t>，该方法</a:t>
            </a:r>
            <a:r>
              <a:rPr lang="zh-CN" altLang="en-US" sz="2800" dirty="0"/>
              <a:t>期望在活动销毁的时候能够返回一个结果给上一个</a:t>
            </a:r>
            <a:r>
              <a:rPr lang="zh-CN" altLang="en-US" sz="2800" dirty="0" smtClean="0"/>
              <a:t>活动。</a:t>
            </a:r>
            <a:endParaRPr lang="en-US" altLang="zh-CN" sz="2800" dirty="0" smtClean="0"/>
          </a:p>
          <a:p>
            <a:pPr marL="36000" indent="457200">
              <a:lnSpc>
                <a:spcPct val="150000"/>
              </a:lnSpc>
              <a:buNone/>
            </a:pPr>
            <a:r>
              <a:rPr lang="zh-CN" altLang="en-US" sz="2800" dirty="0" smtClean="0"/>
              <a:t>该方法</a:t>
            </a:r>
            <a:r>
              <a:rPr lang="zh-CN" altLang="en-US" sz="2800" dirty="0"/>
              <a:t>接收两个参数，第一个参数还是</a:t>
            </a:r>
            <a:r>
              <a:rPr lang="en-US" altLang="zh-CN" sz="2800" dirty="0"/>
              <a:t>Intent</a:t>
            </a:r>
            <a:r>
              <a:rPr lang="zh-CN" altLang="en-US" sz="2800" dirty="0"/>
              <a:t>，第二个参数是</a:t>
            </a:r>
            <a:r>
              <a:rPr lang="zh-CN" altLang="en-US" sz="2800" dirty="0" smtClean="0"/>
              <a:t>请求码</a:t>
            </a:r>
            <a:r>
              <a:rPr lang="zh-CN" altLang="en-US" sz="2800" dirty="0"/>
              <a:t>，用于在之后的回调中判断数据的来源。</a:t>
            </a:r>
          </a:p>
        </p:txBody>
      </p:sp>
    </p:spTree>
    <p:extLst>
      <p:ext uri="{BB962C8B-B14F-4D97-AF65-F5344CB8AC3E}">
        <p14:creationId xmlns:p14="http://schemas.microsoft.com/office/powerpoint/2010/main" val="282402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2" y="260648"/>
            <a:ext cx="10404648" cy="990600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例：</a:t>
            </a:r>
            <a:r>
              <a:rPr lang="en-US" altLang="zh-CN" sz="3600" dirty="0" err="1" smtClean="0"/>
              <a:t>FirstActivity</a:t>
            </a:r>
            <a:r>
              <a:rPr lang="en-US" altLang="zh-CN" sz="3600" dirty="0" smtClean="0"/>
              <a:t> </a:t>
            </a:r>
            <a:r>
              <a:rPr lang="zh-CN" altLang="en-US" sz="3600" dirty="0"/>
              <a:t>中</a:t>
            </a:r>
            <a:r>
              <a:rPr lang="zh-CN" altLang="en-US" sz="3600" dirty="0" smtClean="0"/>
              <a:t>按钮的</a:t>
            </a:r>
            <a:r>
              <a:rPr lang="zh-CN" altLang="en-US" sz="3600" dirty="0"/>
              <a:t>点击</a:t>
            </a:r>
            <a:r>
              <a:rPr lang="zh-CN" altLang="en-US" sz="3600" dirty="0" smtClean="0"/>
              <a:t>事件</a:t>
            </a:r>
            <a:endParaRPr lang="zh-CN" altLang="en-US" sz="3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916832"/>
            <a:ext cx="8568952" cy="217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4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7427" y="0"/>
            <a:ext cx="8153400" cy="990600"/>
          </a:xfrm>
        </p:spPr>
        <p:txBody>
          <a:bodyPr/>
          <a:lstStyle/>
          <a:p>
            <a:r>
              <a:rPr lang="en-US" altLang="zh-CN" dirty="0" err="1" smtClean="0"/>
              <a:t>SecondActivity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68" y="990992"/>
            <a:ext cx="8183117" cy="27626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8" y="3753628"/>
            <a:ext cx="8878539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1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setResult</a:t>
            </a:r>
            <a:r>
              <a:rPr lang="en-US" altLang="zh-CN" dirty="0"/>
              <a:t>()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79112" y="1700808"/>
            <a:ext cx="8820472" cy="49685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800" dirty="0" smtClean="0"/>
              <a:t>接收</a:t>
            </a:r>
            <a:r>
              <a:rPr lang="zh-CN" altLang="en-US" sz="2800" dirty="0"/>
              <a:t>两</a:t>
            </a:r>
            <a:r>
              <a:rPr lang="zh-CN" altLang="en-US" sz="2800" dirty="0" smtClean="0"/>
              <a:t>个参数</a:t>
            </a:r>
            <a:r>
              <a:rPr lang="zh-CN" altLang="en-US" sz="2800" dirty="0"/>
              <a:t>， 第一个参数用于向上一个活动返回处理结果， 一般只使用</a:t>
            </a:r>
            <a:r>
              <a:rPr lang="en-US" altLang="zh-CN" sz="2800" dirty="0"/>
              <a:t>RESULT_OK </a:t>
            </a:r>
            <a:r>
              <a:rPr lang="zh-CN" altLang="en-US" sz="2800" dirty="0"/>
              <a:t>或</a:t>
            </a:r>
          </a:p>
          <a:p>
            <a:pPr marL="0" indent="0">
              <a:buNone/>
            </a:pPr>
            <a:r>
              <a:rPr lang="en-US" altLang="zh-CN" sz="2800" dirty="0"/>
              <a:t>RESULT_CANCELED </a:t>
            </a:r>
            <a:r>
              <a:rPr lang="zh-CN" altLang="en-US" sz="2800" dirty="0"/>
              <a:t>这两个值，第二个参数则是把带有数据的</a:t>
            </a:r>
            <a:r>
              <a:rPr lang="en-US" altLang="zh-CN" sz="2800" dirty="0"/>
              <a:t>Intent </a:t>
            </a:r>
            <a:r>
              <a:rPr lang="zh-CN" altLang="en-US" sz="2800" dirty="0"/>
              <a:t>传递回去，然后</a:t>
            </a:r>
            <a:r>
              <a:rPr lang="zh-CN" altLang="en-US" sz="2800" dirty="0" smtClean="0"/>
              <a:t>调用了</a:t>
            </a:r>
            <a:r>
              <a:rPr lang="en-US" altLang="zh-CN" sz="2800" dirty="0"/>
              <a:t>finish()</a:t>
            </a:r>
            <a:r>
              <a:rPr lang="zh-CN" altLang="en-US" sz="2800" dirty="0"/>
              <a:t>方法来销毁当前活动</a:t>
            </a:r>
            <a:r>
              <a:rPr lang="zh-CN" altLang="en-US" sz="2800" dirty="0" smtClean="0"/>
              <a:t>。由于使用</a:t>
            </a:r>
            <a:r>
              <a:rPr lang="en-US" altLang="zh-CN" sz="2800" dirty="0" err="1"/>
              <a:t>startActivityForResult</a:t>
            </a:r>
            <a:r>
              <a:rPr lang="en-US" altLang="zh-CN" sz="2800" dirty="0"/>
              <a:t>()</a:t>
            </a:r>
            <a:r>
              <a:rPr lang="zh-CN" altLang="en-US" sz="2800" dirty="0"/>
              <a:t>方法来启动</a:t>
            </a:r>
            <a:r>
              <a:rPr lang="en-US" altLang="zh-CN" sz="2800" dirty="0" err="1"/>
              <a:t>SecondActivity</a:t>
            </a:r>
            <a:r>
              <a:rPr lang="en-US" altLang="zh-CN" sz="2800" dirty="0"/>
              <a:t> </a:t>
            </a:r>
            <a:r>
              <a:rPr lang="zh-CN" altLang="en-US" sz="2800" dirty="0"/>
              <a:t>的，在</a:t>
            </a:r>
            <a:r>
              <a:rPr lang="en-US" altLang="zh-CN" sz="2800" dirty="0" err="1"/>
              <a:t>SecondActivity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被销毁之后会回调上一个活动的</a:t>
            </a:r>
            <a:r>
              <a:rPr lang="en-US" altLang="zh-CN" sz="2800" dirty="0" err="1"/>
              <a:t>onActivityResult</a:t>
            </a:r>
            <a:r>
              <a:rPr lang="en-US" altLang="zh-CN" sz="2800" dirty="0"/>
              <a:t>()</a:t>
            </a:r>
            <a:r>
              <a:rPr lang="zh-CN" altLang="en-US" sz="2800" dirty="0"/>
              <a:t>方法，因此我们需要在</a:t>
            </a:r>
            <a:r>
              <a:rPr lang="en-US" altLang="zh-CN" sz="2800" dirty="0" err="1"/>
              <a:t>FirstActivity</a:t>
            </a:r>
            <a:r>
              <a:rPr lang="en-US" altLang="zh-CN" sz="2800" dirty="0"/>
              <a:t> </a:t>
            </a:r>
            <a:r>
              <a:rPr lang="zh-CN" altLang="en-US" sz="2800" dirty="0"/>
              <a:t>中</a:t>
            </a:r>
            <a:r>
              <a:rPr lang="zh-CN" altLang="en-US" sz="2800" dirty="0" smtClean="0"/>
              <a:t>重写</a:t>
            </a:r>
            <a:r>
              <a:rPr lang="zh-CN" altLang="en-US" sz="2800" dirty="0"/>
              <a:t>这个方法来得到返回的数据</a:t>
            </a:r>
          </a:p>
        </p:txBody>
      </p:sp>
    </p:spTree>
    <p:extLst>
      <p:ext uri="{BB962C8B-B14F-4D97-AF65-F5344CB8AC3E}">
        <p14:creationId xmlns:p14="http://schemas.microsoft.com/office/powerpoint/2010/main" val="354468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onActivityResult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8" y="1700808"/>
            <a:ext cx="8919148" cy="340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5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onActivityResult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79512" y="1556792"/>
            <a:ext cx="8153400" cy="4495800"/>
          </a:xfrm>
        </p:spPr>
        <p:txBody>
          <a:bodyPr>
            <a:normAutofit/>
          </a:bodyPr>
          <a:lstStyle/>
          <a:p>
            <a:pPr marL="0" indent="4572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/>
              <a:t>方法</a:t>
            </a:r>
            <a:r>
              <a:rPr lang="zh-CN" altLang="en-US" dirty="0"/>
              <a:t>带有三个参数，第一个参数</a:t>
            </a:r>
            <a:r>
              <a:rPr lang="en-US" altLang="zh-CN" dirty="0" err="1"/>
              <a:t>requestCode</a:t>
            </a:r>
            <a:r>
              <a:rPr lang="zh-CN" altLang="en-US" dirty="0"/>
              <a:t>，即我们在启动活动时</a:t>
            </a:r>
            <a:r>
              <a:rPr lang="zh-CN" altLang="en-US" dirty="0" smtClean="0"/>
              <a:t>传入</a:t>
            </a:r>
            <a:r>
              <a:rPr lang="zh-CN" altLang="en-US" dirty="0"/>
              <a:t>的请求码。第二个参数</a:t>
            </a:r>
            <a:r>
              <a:rPr lang="en-US" altLang="zh-CN" dirty="0" err="1"/>
              <a:t>resultCode</a:t>
            </a:r>
            <a:r>
              <a:rPr lang="zh-CN" altLang="en-US" dirty="0"/>
              <a:t>，即我们在返回数据时传入的处理结果。第三个参数</a:t>
            </a:r>
            <a:r>
              <a:rPr lang="en-US" altLang="zh-CN" dirty="0"/>
              <a:t>data</a:t>
            </a:r>
            <a:r>
              <a:rPr lang="zh-CN" altLang="en-US" dirty="0" smtClean="0"/>
              <a:t>，即</a:t>
            </a:r>
            <a:r>
              <a:rPr lang="zh-CN" altLang="en-US" dirty="0"/>
              <a:t>携带着返回数据的</a:t>
            </a:r>
            <a:r>
              <a:rPr lang="en-US" altLang="zh-CN" dirty="0"/>
              <a:t>Intent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551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72" y="1844824"/>
            <a:ext cx="8485976" cy="405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6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994122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课后作业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2365" y="1412776"/>
            <a:ext cx="9211805" cy="5760640"/>
          </a:xfrm>
        </p:spPr>
        <p:txBody>
          <a:bodyPr>
            <a:noAutofit/>
          </a:bodyPr>
          <a:lstStyle/>
          <a:p>
            <a:pPr marL="0" indent="4572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 smtClean="0">
                <a:latin typeface="Times New Roman" panose="02020603050405020304" pitchFamily="18" charset="0"/>
              </a:rPr>
              <a:t>1.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在主页</a:t>
            </a:r>
            <a:r>
              <a:rPr lang="zh-CN" altLang="en-US" sz="2800" dirty="0">
                <a:latin typeface="Times New Roman" panose="02020603050405020304" pitchFamily="18" charset="0"/>
              </a:rPr>
              <a:t>面上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放置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2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个</a:t>
            </a:r>
            <a:r>
              <a:rPr lang="zh-CN" altLang="en-US" sz="2800" dirty="0">
                <a:latin typeface="Times New Roman" panose="02020603050405020304" pitchFamily="18" charset="0"/>
              </a:rPr>
              <a:t>按钮和一个标签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：点击第一个按钮跳到第二个页面，点击第二个页面的返回按扭时返回“</a:t>
            </a:r>
            <a:r>
              <a:rPr lang="zh-CN" altLang="zh-CN" sz="2800" b="1" dirty="0">
                <a:solidFill>
                  <a:srgbClr val="008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Hello </a:t>
            </a:r>
            <a:r>
              <a:rPr lang="zh-CN" altLang="en-US" sz="2800" b="1" dirty="0" smtClean="0">
                <a:solidFill>
                  <a:srgbClr val="008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主页</a:t>
            </a:r>
            <a:r>
              <a:rPr lang="zh-CN" altLang="zh-CN" sz="2800" b="1" dirty="0" smtClean="0">
                <a:solidFill>
                  <a:srgbClr val="008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zh-CN" sz="2800" b="1" dirty="0">
                <a:solidFill>
                  <a:srgbClr val="008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 </a:t>
            </a:r>
            <a:r>
              <a:rPr lang="zh-CN" altLang="zh-CN" sz="2800" b="1" dirty="0" smtClean="0">
                <a:solidFill>
                  <a:srgbClr val="008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am</a:t>
            </a:r>
            <a:r>
              <a:rPr lang="en-US" altLang="zh-CN" sz="2800" b="1" dirty="0" smtClean="0">
                <a:solidFill>
                  <a:srgbClr val="008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800" b="1" dirty="0" smtClean="0">
                <a:solidFill>
                  <a:srgbClr val="008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第二页</a:t>
            </a:r>
            <a:r>
              <a:rPr lang="zh-CN" altLang="en-US" sz="2800" dirty="0">
                <a:latin typeface="Times New Roman" panose="02020603050405020304" pitchFamily="18" charset="0"/>
              </a:rPr>
              <a:t>”。点击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第二个</a:t>
            </a:r>
            <a:r>
              <a:rPr lang="zh-CN" altLang="en-US" sz="2800" dirty="0">
                <a:latin typeface="Times New Roman" panose="02020603050405020304" pitchFamily="18" charset="0"/>
              </a:rPr>
              <a:t>按钮跳到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第三个</a:t>
            </a:r>
            <a:r>
              <a:rPr lang="zh-CN" altLang="en-US" sz="2800" dirty="0">
                <a:latin typeface="Times New Roman" panose="02020603050405020304" pitchFamily="18" charset="0"/>
              </a:rPr>
              <a:t>页面，点击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第三个</a:t>
            </a:r>
            <a:r>
              <a:rPr lang="zh-CN" altLang="en-US" sz="2800" dirty="0">
                <a:latin typeface="Times New Roman" panose="02020603050405020304" pitchFamily="18" charset="0"/>
              </a:rPr>
              <a:t>页面的返回按扭时返回“</a:t>
            </a:r>
            <a:r>
              <a:rPr lang="zh-CN" altLang="zh-CN" sz="2800" b="1" dirty="0">
                <a:solidFill>
                  <a:srgbClr val="008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Hello </a:t>
            </a:r>
            <a:r>
              <a:rPr lang="zh-CN" altLang="en-US" sz="2800" b="1" dirty="0">
                <a:solidFill>
                  <a:srgbClr val="008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主页</a:t>
            </a:r>
            <a:r>
              <a:rPr lang="zh-CN" altLang="zh-CN" sz="2800" b="1" dirty="0">
                <a:solidFill>
                  <a:srgbClr val="008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,I am</a:t>
            </a:r>
            <a:r>
              <a:rPr lang="en-US" altLang="zh-CN" sz="2800" b="1" dirty="0">
                <a:solidFill>
                  <a:srgbClr val="008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800" b="1" dirty="0" smtClean="0">
                <a:solidFill>
                  <a:srgbClr val="008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第三页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”，返回信息通过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logcat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查看</a:t>
            </a:r>
            <a:endParaRPr lang="en-US" altLang="zh-CN" sz="2800" dirty="0" smtClean="0">
              <a:latin typeface="Times New Roman" panose="02020603050405020304" pitchFamily="18" charset="0"/>
            </a:endParaRPr>
          </a:p>
          <a:p>
            <a:pPr marL="0" indent="4572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 smtClean="0">
                <a:latin typeface="Times New Roman" panose="02020603050405020304" pitchFamily="18" charset="0"/>
              </a:rPr>
              <a:t>2.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在主页上显示个人的基本信息，点击按钮跳到第二页，把主页的个人信息传递到第二页并显示到文本框上。</a:t>
            </a:r>
            <a:endParaRPr lang="en-US" altLang="zh-CN" sz="2800" dirty="0" smtClean="0">
              <a:latin typeface="Times New Roman" panose="02020603050405020304" pitchFamily="18" charset="0"/>
            </a:endParaRPr>
          </a:p>
          <a:p>
            <a:pPr marL="0" indent="4572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dirty="0" smtClean="0">
                <a:latin typeface="Times New Roman" panose="02020603050405020304" pitchFamily="18" charset="0"/>
              </a:rPr>
              <a:t>3.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编写程序测试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Activity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生命周期几个主要函数执行时机</a:t>
            </a:r>
            <a:endParaRPr lang="zh-CN" altLang="en-US" sz="28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35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扩展知识：</a:t>
            </a:r>
            <a:r>
              <a:rPr lang="zh-CN" altLang="en-US" dirty="0"/>
              <a:t>随时随地退出程序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23672" y="1628800"/>
            <a:ext cx="8531352" cy="4495800"/>
          </a:xfrm>
        </p:spPr>
        <p:txBody>
          <a:bodyPr/>
          <a:lstStyle/>
          <a:p>
            <a:r>
              <a:rPr lang="zh-CN" altLang="en-US" dirty="0"/>
              <a:t>需要用一个专门的集合类对所有的活动进行</a:t>
            </a:r>
            <a:r>
              <a:rPr lang="zh-CN" altLang="en-US" dirty="0" smtClean="0"/>
              <a:t>管理。</a:t>
            </a:r>
            <a:endParaRPr lang="en-US" altLang="zh-CN" dirty="0" smtClean="0"/>
          </a:p>
          <a:p>
            <a:r>
              <a:rPr lang="zh-CN" altLang="en-US" dirty="0"/>
              <a:t>新建一个</a:t>
            </a:r>
            <a:r>
              <a:rPr lang="en-US" altLang="zh-CN" dirty="0" err="1"/>
              <a:t>BaseActivity</a:t>
            </a:r>
            <a:r>
              <a:rPr lang="en-US" altLang="zh-CN" dirty="0"/>
              <a:t> </a:t>
            </a:r>
            <a:r>
              <a:rPr lang="zh-CN" altLang="en-US" dirty="0"/>
              <a:t>继承自</a:t>
            </a:r>
          </a:p>
          <a:p>
            <a:r>
              <a:rPr lang="en-US" altLang="zh-CN" dirty="0"/>
              <a:t>Activity</a:t>
            </a:r>
            <a:r>
              <a:rPr lang="zh-CN" altLang="en-US" dirty="0"/>
              <a:t>，然后在</a:t>
            </a:r>
            <a:r>
              <a:rPr lang="en-US" altLang="zh-CN" dirty="0" err="1"/>
              <a:t>BaseActivity</a:t>
            </a:r>
            <a:r>
              <a:rPr lang="en-US" altLang="zh-CN" dirty="0"/>
              <a:t> </a:t>
            </a:r>
            <a:r>
              <a:rPr lang="zh-CN" altLang="en-US" dirty="0"/>
              <a:t>中重写</a:t>
            </a:r>
            <a:r>
              <a:rPr lang="en-US" altLang="zh-CN" dirty="0" err="1"/>
              <a:t>onCreate</a:t>
            </a:r>
            <a:r>
              <a:rPr lang="en-US" altLang="zh-CN" dirty="0"/>
              <a:t>()</a:t>
            </a:r>
            <a:r>
              <a:rPr lang="zh-CN" altLang="en-US" dirty="0" smtClean="0"/>
              <a:t>方法，知晓当前所在</a:t>
            </a:r>
            <a:r>
              <a:rPr lang="en-US" altLang="zh-CN" dirty="0" smtClean="0"/>
              <a:t>Activity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876700"/>
            <a:ext cx="647700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3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850106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zh-CN" altLang="en-US" dirty="0" smtClean="0"/>
              <a:t>组件（二）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1759" r="23345" b="17361"/>
          <a:stretch/>
        </p:blipFill>
        <p:spPr bwMode="auto">
          <a:xfrm>
            <a:off x="457200" y="1700808"/>
            <a:ext cx="8219256" cy="481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171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0464" y="260648"/>
            <a:ext cx="8927904" cy="86409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3600" dirty="0" err="1" smtClean="0"/>
              <a:t>ActivityCollector</a:t>
            </a:r>
            <a:r>
              <a:rPr lang="en-US" altLang="zh-CN" sz="3600" dirty="0" smtClean="0"/>
              <a:t> </a:t>
            </a:r>
            <a:r>
              <a:rPr lang="zh-CN" altLang="en-US" sz="3600" dirty="0"/>
              <a:t>类作为活动管理器</a:t>
            </a:r>
            <a:br>
              <a:rPr lang="zh-CN" altLang="en-US" sz="3600" dirty="0"/>
            </a:b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8" y="1556792"/>
            <a:ext cx="8786413" cy="20672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400425"/>
            <a:ext cx="70580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3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修改</a:t>
            </a:r>
            <a:r>
              <a:rPr lang="en-US" altLang="zh-CN" dirty="0" err="1"/>
              <a:t>BaseActivity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28800"/>
            <a:ext cx="7859222" cy="468695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04048" y="3717032"/>
            <a:ext cx="34563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若想退出程序，只需要调用</a:t>
            </a:r>
            <a:r>
              <a:rPr lang="en-US" altLang="zh-CN" sz="2000" b="1" dirty="0" err="1">
                <a:solidFill>
                  <a:srgbClr val="FF0000"/>
                </a:solidFill>
              </a:rPr>
              <a:t>ActivityCollector.finishAll</a:t>
            </a:r>
            <a:r>
              <a:rPr lang="en-US" altLang="zh-CN" sz="2000" b="1" dirty="0">
                <a:solidFill>
                  <a:srgbClr val="FF0000"/>
                </a:solidFill>
              </a:rPr>
              <a:t>()</a:t>
            </a:r>
            <a:r>
              <a:rPr lang="zh-CN" altLang="en-US" sz="2000" b="1" dirty="0">
                <a:solidFill>
                  <a:srgbClr val="FF0000"/>
                </a:solidFill>
              </a:rPr>
              <a:t>方法就可以了。</a:t>
            </a:r>
          </a:p>
        </p:txBody>
      </p:sp>
    </p:spTree>
    <p:extLst>
      <p:ext uri="{BB962C8B-B14F-4D97-AF65-F5344CB8AC3E}">
        <p14:creationId xmlns:p14="http://schemas.microsoft.com/office/powerpoint/2010/main" val="287709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922114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zh-CN" altLang="en-US" dirty="0" smtClean="0"/>
              <a:t>组件（三）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7" t="20371" r="20836" b="19253"/>
          <a:stretch/>
        </p:blipFill>
        <p:spPr bwMode="auto">
          <a:xfrm>
            <a:off x="228033" y="1556792"/>
            <a:ext cx="8304407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708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6" t="21065" r="21002" b="24769"/>
          <a:stretch/>
        </p:blipFill>
        <p:spPr bwMode="auto">
          <a:xfrm>
            <a:off x="683568" y="1700808"/>
            <a:ext cx="7904036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78098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 smtClean="0"/>
              <a:t>组件（四）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97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2602632" cy="796950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基本概念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1" t="23808" r="19297" b="43750"/>
          <a:stretch/>
        </p:blipFill>
        <p:spPr bwMode="auto">
          <a:xfrm>
            <a:off x="107504" y="1772816"/>
            <a:ext cx="7958679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45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60648"/>
            <a:ext cx="7772400" cy="100811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zh-CN" altLang="en-US" sz="3600" b="1" dirty="0" smtClean="0"/>
              <a:t>生命周期</a:t>
            </a:r>
            <a:endParaRPr lang="zh-CN" altLang="en-US" sz="36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2" t="20833" r="20531" b="14445"/>
          <a:stretch/>
        </p:blipFill>
        <p:spPr bwMode="auto">
          <a:xfrm>
            <a:off x="539552" y="1628800"/>
            <a:ext cx="8208912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027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C:\Program Files\Tencent\QQ\Users\526361258\Image\LOMIDB$_JKZVHWKV0A8GHM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0"/>
            <a:ext cx="6840760" cy="63813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875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中性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中性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中性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3417</TotalTime>
  <Words>2455</Words>
  <Application>Microsoft Office PowerPoint</Application>
  <PresentationFormat>全屏显示(4:3)</PresentationFormat>
  <Paragraphs>193</Paragraphs>
  <Slides>41</Slides>
  <Notes>14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2" baseType="lpstr">
      <vt:lpstr>中性</vt:lpstr>
      <vt:lpstr>本节内容</vt:lpstr>
      <vt:lpstr>Android四大组件-基于组件的开发</vt:lpstr>
      <vt:lpstr>Android 组件（一）</vt:lpstr>
      <vt:lpstr>Android组件（二）</vt:lpstr>
      <vt:lpstr>Android组件（三）</vt:lpstr>
      <vt:lpstr> 组件（四）</vt:lpstr>
      <vt:lpstr>基本概念</vt:lpstr>
      <vt:lpstr>Android生命周期</vt:lpstr>
      <vt:lpstr>PowerPoint 演示文稿</vt:lpstr>
      <vt:lpstr>PowerPoint 演示文稿</vt:lpstr>
      <vt:lpstr>PowerPoint 演示文稿</vt:lpstr>
      <vt:lpstr>PowerPoint 演示文稿</vt:lpstr>
      <vt:lpstr>Activity的生命周期状态转变</vt:lpstr>
      <vt:lpstr>创建Activity</vt:lpstr>
      <vt:lpstr>启动与关闭一个Activity的方法</vt:lpstr>
      <vt:lpstr>按钮事件处理</vt:lpstr>
      <vt:lpstr>课堂实践：</vt:lpstr>
      <vt:lpstr>案例</vt:lpstr>
      <vt:lpstr>案例步骤</vt:lpstr>
      <vt:lpstr>Android 应用程序生命周期</vt:lpstr>
      <vt:lpstr>生命周期函数调用举例之二</vt:lpstr>
      <vt:lpstr>Activity全屏显示-主题控制</vt:lpstr>
      <vt:lpstr>传值到目标页</vt:lpstr>
      <vt:lpstr>目标页获取传过的值</vt:lpstr>
      <vt:lpstr>课堂实践</vt:lpstr>
      <vt:lpstr>添加向上导航</vt:lpstr>
      <vt:lpstr> 简介-meta是什么 </vt:lpstr>
      <vt:lpstr>registerForActivityResult</vt:lpstr>
      <vt:lpstr>使用</vt:lpstr>
      <vt:lpstr>代码实现</vt:lpstr>
      <vt:lpstr>带返回值的Activity跳转</vt:lpstr>
      <vt:lpstr>例：FirstActivity 中按钮的点击事件</vt:lpstr>
      <vt:lpstr>SecondActivity</vt:lpstr>
      <vt:lpstr>setResult()方法</vt:lpstr>
      <vt:lpstr>onActivityResult方法</vt:lpstr>
      <vt:lpstr>onActivityResult()</vt:lpstr>
      <vt:lpstr>总结</vt:lpstr>
      <vt:lpstr>课后作业</vt:lpstr>
      <vt:lpstr>扩展知识：随时随地退出程序</vt:lpstr>
      <vt:lpstr> ActivityCollector 类作为活动管理器 </vt:lpstr>
      <vt:lpstr>修改BaseActivity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fuli</dc:creator>
  <cp:lastModifiedBy>China</cp:lastModifiedBy>
  <cp:revision>147</cp:revision>
  <dcterms:created xsi:type="dcterms:W3CDTF">2013-10-31T07:24:43Z</dcterms:created>
  <dcterms:modified xsi:type="dcterms:W3CDTF">2022-03-09T04:35:03Z</dcterms:modified>
</cp:coreProperties>
</file>